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417" r:id="rId3"/>
    <p:sldId id="500" r:id="rId4"/>
    <p:sldId id="504" r:id="rId5"/>
    <p:sldId id="506" r:id="rId6"/>
    <p:sldId id="507" r:id="rId7"/>
    <p:sldId id="508" r:id="rId8"/>
    <p:sldId id="509" r:id="rId9"/>
    <p:sldId id="475" r:id="rId10"/>
    <p:sldId id="511" r:id="rId11"/>
    <p:sldId id="520" r:id="rId12"/>
    <p:sldId id="521" r:id="rId13"/>
    <p:sldId id="514" r:id="rId14"/>
    <p:sldId id="516" r:id="rId15"/>
    <p:sldId id="517" r:id="rId16"/>
    <p:sldId id="518" r:id="rId17"/>
    <p:sldId id="495" r:id="rId18"/>
    <p:sldId id="463" r:id="rId19"/>
    <p:sldId id="492" r:id="rId20"/>
    <p:sldId id="493" r:id="rId21"/>
    <p:sldId id="484" r:id="rId22"/>
    <p:sldId id="496" r:id="rId23"/>
  </p:sldIdLst>
  <p:sldSz cx="9906000" cy="6858000" type="A4"/>
  <p:notesSz cx="6797675" cy="9926638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pos="3120">
          <p15:clr>
            <a:srgbClr val="A4A3A4"/>
          </p15:clr>
        </p15:guide>
        <p15:guide id="4" pos="172">
          <p15:clr>
            <a:srgbClr val="A4A3A4"/>
          </p15:clr>
        </p15:guide>
        <p15:guide id="5" pos="308">
          <p15:clr>
            <a:srgbClr val="A4A3A4"/>
          </p15:clr>
        </p15:guide>
        <p15:guide id="6" pos="3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927"/>
    <a:srgbClr val="0A014F"/>
    <a:srgbClr val="92B1D6"/>
    <a:srgbClr val="CC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4" autoAdjust="0"/>
    <p:restoredTop sz="95244" autoAdjust="0"/>
  </p:normalViewPr>
  <p:slideViewPr>
    <p:cSldViewPr>
      <p:cViewPr varScale="1">
        <p:scale>
          <a:sx n="86" d="100"/>
          <a:sy n="86" d="100"/>
        </p:scale>
        <p:origin x="994" y="62"/>
      </p:cViewPr>
      <p:guideLst>
        <p:guide orient="horz" pos="2160"/>
        <p:guide orient="horz" pos="527"/>
        <p:guide pos="3120"/>
        <p:guide pos="172"/>
        <p:guide pos="308"/>
        <p:guide pos="39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0.91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3.64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10,'0'-4,"0"-2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4.06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0.91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1.52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3.21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3.70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4.57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66,'0'-4,"0"-5,0-6,0-5,0 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5.76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6.63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2.58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1.52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3.18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3.64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10,'0'-4,"0"-2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4.06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0.91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1.52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3.21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3.70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4.57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66,'0'-4,"0"-5,0-6,0-5,0 2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5.76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6.63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3.21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2.58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3.18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3.64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10,'0'-4,"0"-2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4.06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3.70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4.57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66,'0'-4,"0"-5,0-6,0-5,0 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5.76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36.63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2.58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31T14:33:43.18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E3682377-C410-428D-9D3C-DAE56AF27E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8283E67-9209-4F9D-B645-9F8C1034C3F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0F89841-E890-4485-9C4C-09E9857B9E6E}" type="datetimeFigureOut">
              <a:rPr lang="ko-KR" altLang="en-US"/>
              <a:pPr>
                <a:defRPr/>
              </a:pPr>
              <a:t>2021-06-08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DD43E81A-6ADD-4746-A3F7-344281A4FB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E3CE0A6A-DB8F-4C76-A4A1-CAEB567849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2EA0BC7-68D0-4332-98CD-569F0F5C936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2AFACE2-CAD2-4217-B9D0-9F420B9BF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95DBB20-884B-4012-9E41-1A26FAC2D72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66F7F3F-5F95-41B5-A164-BC93912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B178FBA-4602-4A54-B35F-EA077C9CC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54B0B9D-0974-4867-8623-EB7210D20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FD4AC-3206-4308-9D28-16F71F13EB1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843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729277C-0F9C-4FC9-92A7-C8753ED75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95528FF-0208-4E06-9770-2D4893206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BE591C4-8561-41E0-B2C0-5A3758B45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A0152-BD8E-48BF-AFCD-C0608CECBA2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605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3AC3861-FEB0-40A2-BBA6-E624CE908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C58EE0D-7DBB-451B-90F2-E5B84BEF4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CFF78D8-9F25-4277-A1C7-C83A033C9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6CB72-9744-4B66-9D9C-14B7F189C70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307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05CB093-260B-4042-A994-AB5A012BB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18A02CC-D31D-4193-882E-B7A939D42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3FA0C04-5A40-46F9-B457-E0C5F4D0B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1FA6F-AAE8-450D-86BF-AF7E8D7F860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5008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A7BD1C1-5184-4FFB-8A81-6149EB051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E29761-AE93-4378-A991-3811D4891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9A9F83D-C4C7-47DE-BA82-93CC97919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9FE09-E147-42BB-BDD7-2B6C667A490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4836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863F396B-5B9C-4F5C-9A31-352FF4666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49BC9705-30B1-4EBD-A9F8-39A90C22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F4C32967-6848-47A9-81C7-BCC38EDF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B8ADA-1E97-4334-A9BF-BD0F966604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907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0919A114-D086-4986-8B85-77544B87B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045C7F00-E865-459D-9391-1299CE10B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916B5E6E-2516-427C-9F73-687DDC330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E5436-A264-4534-9233-146D371F256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848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993147C5-0813-46EF-A289-56D529ED3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A6A7C800-56E2-419B-A9F0-B42A53907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29C16001-C058-4925-80F3-0E4751666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20508-1E00-4E94-B48F-4C19EC091FC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655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F0646D3F-2B32-4330-AECE-F92FA4584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BD8FC933-6C51-4631-918E-99106F1A6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036B46DD-5EDA-406B-8982-821FFA619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95133-42BB-4313-AF6C-E0762B19667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838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EF37F800-FAE2-492D-B945-8CB9640E1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EA61B723-3249-47CE-9BE5-E2C5A19BE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74E4630F-DB71-45E3-A570-3395314DD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87F38-163E-42DE-9A6A-8BFDD431BC7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8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B4DAF1D6-4752-435F-B9AF-9C17B4E4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CD4A560D-F12E-4277-8D99-5EF739077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7921ECB5-72B0-45AA-B0A2-FD8F9AC0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35FF6-3287-440F-B7D5-601A28CFCA8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29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>
            <a:extLst>
              <a:ext uri="{FF2B5EF4-FFF2-40B4-BE49-F238E27FC236}">
                <a16:creationId xmlns:a16="http://schemas.microsoft.com/office/drawing/2014/main" id="{74FBA136-F0B3-4E4C-AC63-6243FB3FC8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365125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>
            <a:extLst>
              <a:ext uri="{FF2B5EF4-FFF2-40B4-BE49-F238E27FC236}">
                <a16:creationId xmlns:a16="http://schemas.microsoft.com/office/drawing/2014/main" id="{6AB70682-95C6-4EF7-9CCB-1B275153B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B6C1A8-8874-46D0-853B-74B7ABA997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97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259E19-2121-43A0-ACD7-84E6B4754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97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E040F5-D72B-40CE-91C9-0637F43F1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97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F16C121-EF1D-4C53-B05D-46ED86D7ED7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4295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4295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2pPr>
      <a:lvl3pPr algn="l" defTabSz="74295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3pPr>
      <a:lvl4pPr algn="l" defTabSz="74295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4pPr>
      <a:lvl5pPr algn="l" defTabSz="74295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5pPr>
      <a:lvl6pPr marL="457200" algn="l" defTabSz="742950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defTabSz="742950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defTabSz="742950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defTabSz="742950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185738" indent="-185738" algn="l" defTabSz="742950" rtl="0" eaLnBrk="0" fontAlgn="base" latinLnBrk="1" hangingPunct="0">
        <a:lnSpc>
          <a:spcPct val="90000"/>
        </a:lnSpc>
        <a:spcBef>
          <a:spcPts val="813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10.xml"/><Relationship Id="rId3" Type="http://schemas.openxmlformats.org/officeDocument/2006/relationships/image" Target="../media/image2.png"/><Relationship Id="rId7" Type="http://schemas.openxmlformats.org/officeDocument/2006/relationships/customXml" Target="../ink/ink5.xml"/><Relationship Id="rId12" Type="http://schemas.openxmlformats.org/officeDocument/2006/relationships/customXml" Target="../ink/ink9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.xml"/><Relationship Id="rId11" Type="http://schemas.openxmlformats.org/officeDocument/2006/relationships/customXml" Target="../ink/ink8.xml"/><Relationship Id="rId5" Type="http://schemas.openxmlformats.org/officeDocument/2006/relationships/customXml" Target="../ink/ink3.xml"/><Relationship Id="rId15" Type="http://schemas.openxmlformats.org/officeDocument/2006/relationships/customXml" Target="../ink/ink11.xml"/><Relationship Id="rId10" Type="http://schemas.openxmlformats.org/officeDocument/2006/relationships/customXml" Target="../ink/ink7.xml"/><Relationship Id="rId4" Type="http://schemas.openxmlformats.org/officeDocument/2006/relationships/customXml" Target="../ink/ink2.xml"/><Relationship Id="rId9" Type="http://schemas.openxmlformats.org/officeDocument/2006/relationships/customXml" Target="../ink/ink6.xml"/><Relationship Id="rId1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21.xml"/><Relationship Id="rId3" Type="http://schemas.openxmlformats.org/officeDocument/2006/relationships/image" Target="../media/image2.png"/><Relationship Id="rId7" Type="http://schemas.openxmlformats.org/officeDocument/2006/relationships/customXml" Target="../ink/ink16.xml"/><Relationship Id="rId12" Type="http://schemas.openxmlformats.org/officeDocument/2006/relationships/customXml" Target="../ink/ink20.xml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5.xml"/><Relationship Id="rId11" Type="http://schemas.openxmlformats.org/officeDocument/2006/relationships/customXml" Target="../ink/ink19.xml"/><Relationship Id="rId5" Type="http://schemas.openxmlformats.org/officeDocument/2006/relationships/customXml" Target="../ink/ink14.xml"/><Relationship Id="rId15" Type="http://schemas.openxmlformats.org/officeDocument/2006/relationships/customXml" Target="../ink/ink22.xml"/><Relationship Id="rId10" Type="http://schemas.openxmlformats.org/officeDocument/2006/relationships/customXml" Target="../ink/ink18.xml"/><Relationship Id="rId4" Type="http://schemas.openxmlformats.org/officeDocument/2006/relationships/customXml" Target="../ink/ink13.xml"/><Relationship Id="rId9" Type="http://schemas.openxmlformats.org/officeDocument/2006/relationships/customXml" Target="../ink/ink17.xml"/><Relationship Id="rId1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32.xml"/><Relationship Id="rId3" Type="http://schemas.openxmlformats.org/officeDocument/2006/relationships/image" Target="../media/image2.png"/><Relationship Id="rId7" Type="http://schemas.openxmlformats.org/officeDocument/2006/relationships/customXml" Target="../ink/ink27.xml"/><Relationship Id="rId12" Type="http://schemas.openxmlformats.org/officeDocument/2006/relationships/customXml" Target="../ink/ink31.xml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6.xml"/><Relationship Id="rId11" Type="http://schemas.openxmlformats.org/officeDocument/2006/relationships/customXml" Target="../ink/ink30.xml"/><Relationship Id="rId5" Type="http://schemas.openxmlformats.org/officeDocument/2006/relationships/customXml" Target="../ink/ink25.xml"/><Relationship Id="rId15" Type="http://schemas.openxmlformats.org/officeDocument/2006/relationships/customXml" Target="../ink/ink33.xml"/><Relationship Id="rId10" Type="http://schemas.openxmlformats.org/officeDocument/2006/relationships/customXml" Target="../ink/ink29.xml"/><Relationship Id="rId4" Type="http://schemas.openxmlformats.org/officeDocument/2006/relationships/customXml" Target="../ink/ink24.xml"/><Relationship Id="rId9" Type="http://schemas.openxmlformats.org/officeDocument/2006/relationships/customXml" Target="../ink/ink28.xml"/><Relationship Id="rId1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제목 1">
            <a:extLst>
              <a:ext uri="{FF2B5EF4-FFF2-40B4-BE49-F238E27FC236}">
                <a16:creationId xmlns:a16="http://schemas.microsoft.com/office/drawing/2014/main" id="{93D1F721-EBC8-4906-997D-E261C3B4D4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47688" y="1268413"/>
            <a:ext cx="8810625" cy="1470025"/>
          </a:xfrm>
        </p:spPr>
        <p:txBody>
          <a:bodyPr/>
          <a:lstStyle/>
          <a:p>
            <a:pPr eaLnBrk="1" hangingPunct="1"/>
            <a:r>
              <a:rPr lang="ko-KR" altLang="en-US" sz="6000" b="1">
                <a:solidFill>
                  <a:srgbClr val="0A014F"/>
                </a:solidFill>
              </a:rPr>
              <a:t>코로나</a:t>
            </a:r>
            <a:r>
              <a:rPr lang="en-US" altLang="ko-KR" sz="6000" b="1">
                <a:solidFill>
                  <a:srgbClr val="0A014F"/>
                </a:solidFill>
              </a:rPr>
              <a:t>19 </a:t>
            </a:r>
            <a:r>
              <a:rPr lang="ko-KR" altLang="en-US" sz="6000" b="1">
                <a:solidFill>
                  <a:srgbClr val="0A014F"/>
                </a:solidFill>
              </a:rPr>
              <a:t>대응 매뉴얼</a:t>
            </a:r>
          </a:p>
        </p:txBody>
      </p:sp>
      <p:pic>
        <p:nvPicPr>
          <p:cNvPr id="3076" name="그림 1">
            <a:extLst>
              <a:ext uri="{FF2B5EF4-FFF2-40B4-BE49-F238E27FC236}">
                <a16:creationId xmlns:a16="http://schemas.microsoft.com/office/drawing/2014/main" id="{D37DAB0C-FBB6-4391-B33D-4277DE980A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08" y="4948237"/>
            <a:ext cx="2952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68983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4. </a:t>
            </a:r>
            <a:r>
              <a:rPr lang="ko-KR" altLang="en-US" sz="1800" b="1" dirty="0"/>
              <a:t>경기진행 가이드라인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선수단 및 관리주체 행동지침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06D8A65B-9190-4BD2-9234-6B8D5593EF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07162"/>
              </p:ext>
            </p:extLst>
          </p:nvPr>
        </p:nvGraphicFramePr>
        <p:xfrm>
          <a:off x="272480" y="726473"/>
          <a:ext cx="9073008" cy="5405053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val="61965235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114824075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640998629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3951948560"/>
                    </a:ext>
                  </a:extLst>
                </a:gridCol>
              </a:tblGrid>
              <a:tr h="37512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선수단 행동지침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장소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 주체 행동지침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524553"/>
                  </a:ext>
                </a:extLst>
              </a:tr>
              <a:tr h="130416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경기장 입장</a:t>
                      </a:r>
                      <a:b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시간 전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경기장 입장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마스크 및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AD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카드 착용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경기장 출입 후  발열체크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※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경기시작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시간 이전 입장 불가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출입구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발열체크 테이블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ㅇ검사요원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AD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카드 소지자 발열검사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- 37.5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 이상 시 입장 불가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17005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웜업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지정된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웜업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장소 사용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웜업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시 거리두기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타인과 접촉 금지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웜웝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장소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ㅇ경기부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지정장소 사용여부 확인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경기장 외부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웜웝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장소 사용 시 외부인 접촉 금지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572282"/>
                  </a:ext>
                </a:extLst>
              </a:tr>
              <a:tr h="27896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 준비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지정된 경기코트 출입구 사용 입장</a:t>
                      </a:r>
                      <a:b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※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앞 경기 종료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 후 입장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당일 첫 경기 제외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벤치 착석 후 마스크 벗고 개인 보관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비닐팩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운영임원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기술임원 등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 접촉 금지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필요 시 거리유지 목례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경기임원카드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(A~D)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착용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상대팀 선수단과 접촉 금지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필요 시 거리유지 목례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벤치 착석 시 선수 간 거리 유지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경기시작 직전 파이팅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세레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모니 최소화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 접촉 방식만 허용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경기코트 출입구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경기코트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ㅇ경기부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기술임원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퇴장 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입장 팀 시간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동선 겹치지 않도록 운영</a:t>
                      </a:r>
                      <a:b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앞 경기 종료 최소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 후 입장 운영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마스크 착용 유지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심판 제외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거리유지 및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세레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모니 최소화 점검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7802" marR="57802" marT="15981" marB="1598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46242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6A586E2-D6CB-4C07-98ED-BD137752B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038" y="194310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187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67543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4. </a:t>
            </a:r>
            <a:r>
              <a:rPr lang="ko-KR" altLang="en-US" sz="1800" b="1" dirty="0"/>
              <a:t>경기진행 가이드라인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선수단 및 관리주체 행동지침</a:t>
            </a: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5E65057A-ED39-40A2-ADD0-B9F10F740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168580"/>
              </p:ext>
            </p:extLst>
          </p:nvPr>
        </p:nvGraphicFramePr>
        <p:xfrm>
          <a:off x="278348" y="638565"/>
          <a:ext cx="9145016" cy="5568875"/>
        </p:xfrm>
        <a:graphic>
          <a:graphicData uri="http://schemas.openxmlformats.org/drawingml/2006/table">
            <a:tbl>
              <a:tblPr/>
              <a:tblGrid>
                <a:gridCol w="786220">
                  <a:extLst>
                    <a:ext uri="{9D8B030D-6E8A-4147-A177-3AD203B41FA5}">
                      <a16:colId xmlns:a16="http://schemas.microsoft.com/office/drawing/2014/main" val="2138810202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3780748518"/>
                    </a:ext>
                  </a:extLst>
                </a:gridCol>
                <a:gridCol w="1025875">
                  <a:extLst>
                    <a:ext uri="{9D8B030D-6E8A-4147-A177-3AD203B41FA5}">
                      <a16:colId xmlns:a16="http://schemas.microsoft.com/office/drawing/2014/main" val="1938400789"/>
                    </a:ext>
                  </a:extLst>
                </a:gridCol>
                <a:gridCol w="3084449">
                  <a:extLst>
                    <a:ext uri="{9D8B030D-6E8A-4147-A177-3AD203B41FA5}">
                      <a16:colId xmlns:a16="http://schemas.microsoft.com/office/drawing/2014/main" val="355572730"/>
                    </a:ext>
                  </a:extLst>
                </a:gridCol>
              </a:tblGrid>
              <a:tr h="24303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하프타임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전반전 종료 후 신속하게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경기부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통제에 따라 퇴장</a:t>
                      </a:r>
                      <a:b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대기팀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입장준비 중인 다음 경기팀과 접촉되지 않도록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맑은 고딕" panose="020B0503020000020004" pitchFamily="50" charset="-127"/>
                        </a:rPr>
                        <a:t>관리 철저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※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하프타임 시 경기장 내 코트에서 휴식 및 작전지시 가능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선수대기실 등에서 외부인 접촉 금지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선수 간 최소거리 두기 및 직접 접촉 금지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개인용품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물병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수건 등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 관리 철저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선수대기실 외 장소 대기 시 마스크 착용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경기부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통제에 따라 재 입장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((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몸풀기팀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하프타임 종료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분전 퇴장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경기코트 또는 선수대기실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퇴장팀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입장팀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시간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동선 겹치지 않도록 운영</a:t>
                      </a:r>
                      <a:b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몸풀기팀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하프타임 종료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분전 퇴장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선수대기실 점검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348906"/>
                  </a:ext>
                </a:extLst>
              </a:tr>
              <a:tr h="9934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후반전</a:t>
                      </a:r>
                      <a:r>
                        <a:rPr lang="en-US" altLang="ko-KR" sz="105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개인용품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물병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수건 등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 관리 철저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벤치에서 선수 간 거리 유지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벤치에서 선수 응원 금지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심한 함성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하이파이브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등 접촉 금지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경기코트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기술임원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심판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개인용품 사용 상시 점검</a:t>
                      </a:r>
                      <a:b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거리유지 및 응원금지 상시 주의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27574"/>
                  </a:ext>
                </a:extLst>
              </a:tr>
              <a:tr h="21450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</a:t>
                      </a:r>
                      <a:endParaRPr lang="en-US" altLang="ko-KR" sz="105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종료 후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코트에서 하프라인 중심으로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열로 도열 인사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접촉 금지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운영임원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심판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기술임원 등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 접촉 금지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필요 시 거리유지 목례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상대팀 벤치에 인사 금지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종료 후 신속하게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경기부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통제에 따라 퇴장</a:t>
                      </a:r>
                      <a:b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입장준비 중인 다음 경기팀과 접촉되지 않도록 관리 철저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퇴장 시 선수단 전원 마스크 착용 및 거리두기 준수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※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경기종료 후 선수단은 최대한 빠른 시간 내에 경기장 이탈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※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팀관계자 등 접촉은 경기장 외부에서 진행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경기장내 금지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경기코트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경기장 출입구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기술임원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심판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팀간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접촉없도록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열 도열 인사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심판 관리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거리유지 및 상대팀 접촉 금지 관리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퇴장팀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입장팀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시간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동선 겹치지 않도록 운영</a:t>
                      </a:r>
                      <a:b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다음경기팀 경기종료 최소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 후 입장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208" marR="49208" marT="13605" marB="136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769796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129B2520-3CE0-4409-806E-8CA601973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50" y="837316"/>
            <a:ext cx="95052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8585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67543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4. </a:t>
            </a:r>
            <a:r>
              <a:rPr lang="ko-KR" altLang="en-US" sz="1800" b="1" dirty="0"/>
              <a:t>경기진행 가이드라인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대회운영 경기전적 적용기준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29B2520-3CE0-4409-806E-8CA601973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50" y="837316"/>
            <a:ext cx="95052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EE9424FB-E2AB-4E64-AF48-2113A2BD9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217435"/>
              </p:ext>
            </p:extLst>
          </p:nvPr>
        </p:nvGraphicFramePr>
        <p:xfrm>
          <a:off x="344488" y="842618"/>
          <a:ext cx="8784977" cy="5087977"/>
        </p:xfrm>
        <a:graphic>
          <a:graphicData uri="http://schemas.openxmlformats.org/drawingml/2006/table">
            <a:tbl>
              <a:tblPr/>
              <a:tblGrid>
                <a:gridCol w="1615600">
                  <a:extLst>
                    <a:ext uri="{9D8B030D-6E8A-4147-A177-3AD203B41FA5}">
                      <a16:colId xmlns:a16="http://schemas.microsoft.com/office/drawing/2014/main" val="4024741421"/>
                    </a:ext>
                  </a:extLst>
                </a:gridCol>
                <a:gridCol w="4742976">
                  <a:extLst>
                    <a:ext uri="{9D8B030D-6E8A-4147-A177-3AD203B41FA5}">
                      <a16:colId xmlns:a16="http://schemas.microsoft.com/office/drawing/2014/main" val="3616510817"/>
                    </a:ext>
                  </a:extLst>
                </a:gridCol>
                <a:gridCol w="2426401">
                  <a:extLst>
                    <a:ext uri="{9D8B030D-6E8A-4147-A177-3AD203B41FA5}">
                      <a16:colId xmlns:a16="http://schemas.microsoft.com/office/drawing/2014/main" val="91578934"/>
                    </a:ext>
                  </a:extLst>
                </a:gridCol>
              </a:tblGrid>
              <a:tr h="64862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운영안 세부내용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2995753"/>
                  </a:ext>
                </a:extLst>
              </a:tr>
              <a:tr h="107365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 예선전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ㅇ예선전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진행중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확진자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발생시</a:t>
                      </a:r>
                      <a:b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예선전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종료전일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경우 대회참가확인서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불인정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예선전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 다 마쳤을 경우 대회참가확인서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인정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ㅇ대회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예선전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일차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179223"/>
                  </a:ext>
                </a:extLst>
              </a:tr>
              <a:tr h="11342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(6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,8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결승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- 6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8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기간중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확진자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발생시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 참가확인서 인정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 본선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기간중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확진자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발생시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공동 </a:t>
                      </a:r>
                      <a:r>
                        <a:rPr lang="en-US" altLang="ko-KR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 인정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결승전 진행중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확진자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발생시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공동 </a:t>
                      </a:r>
                      <a:r>
                        <a:rPr lang="en-US" altLang="ko-KR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 인정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ㅇ대회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본선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일차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ㅇ대회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본선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일차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ㅇ대회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본선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일차</a:t>
                      </a:r>
                      <a:b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6396518"/>
                  </a:ext>
                </a:extLst>
              </a:tr>
              <a:tr h="9901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리그전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차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, 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차 리그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기간중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확진자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발생시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: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대회 참가확인서 인정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171450" marR="0" indent="-1714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차 리그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강 챔피언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기간중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확진자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발생시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: 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함초롬바탕" panose="02030604000101010101" pitchFamily="18" charset="-127"/>
                        </a:rPr>
                        <a:t>공동 </a:t>
                      </a:r>
                      <a:r>
                        <a:rPr lang="en-US" altLang="ko-KR" sz="1200" b="1" kern="0" spc="0" dirty="0">
                          <a:solidFill>
                            <a:srgbClr val="FF0000"/>
                          </a:solidFill>
                          <a:effectLst/>
                          <a:latin typeface="함초롬바탕" panose="02030604000101010101" pitchFamily="18" charset="-127"/>
                        </a:rPr>
                        <a:t>3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함초롬바탕" panose="02030604000101010101" pitchFamily="18" charset="-127"/>
                        </a:rPr>
                        <a:t>위</a:t>
                      </a:r>
                      <a:endParaRPr lang="en-US" altLang="ko-KR" sz="1200" b="1" kern="0" spc="0" dirty="0">
                        <a:solidFill>
                          <a:srgbClr val="FF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171450" marR="0" indent="-1714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차 리그  플레이오프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기간중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확진자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발생시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: 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함초롬바탕" panose="02030604000101010101" pitchFamily="18" charset="-127"/>
                        </a:rPr>
                        <a:t>공동 </a:t>
                      </a:r>
                      <a:r>
                        <a:rPr lang="en-US" altLang="ko-KR" sz="1200" b="1" kern="0" spc="0" dirty="0">
                          <a:solidFill>
                            <a:srgbClr val="FF0000"/>
                          </a:solidFill>
                          <a:effectLst/>
                          <a:latin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함초롬바탕" panose="02030604000101010101" pitchFamily="18" charset="-127"/>
                        </a:rPr>
                        <a:t>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ㅇ리그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예선전</a:t>
                      </a:r>
                      <a:b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</a:b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ㅇ본선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챔피언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플레이오프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77516"/>
                  </a:ext>
                </a:extLst>
              </a:tr>
              <a:tr h="917419">
                <a:tc grid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※ </a:t>
                      </a:r>
                      <a:r>
                        <a:rPr lang="ko-KR" altLang="en-US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대회운영</a:t>
                      </a:r>
                      <a:r>
                        <a:rPr lang="en-US" altLang="ko-KR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</a:t>
                      </a:r>
                      <a:r>
                        <a:rPr lang="en-US" altLang="ko-KR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경기전적은 </a:t>
                      </a:r>
                      <a:r>
                        <a:rPr lang="en-US" altLang="ko-KR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2021</a:t>
                      </a:r>
                      <a:r>
                        <a:rPr lang="ko-KR" altLang="en-US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년도 </a:t>
                      </a:r>
                      <a:r>
                        <a:rPr lang="en-US" altLang="ko-KR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COVID-19 </a:t>
                      </a:r>
                      <a:r>
                        <a:rPr lang="ko-KR" altLang="en-US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발생시 적용하여 진행함</a:t>
                      </a:r>
                      <a:r>
                        <a:rPr lang="en-US" altLang="ko-KR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- </a:t>
                      </a:r>
                      <a:r>
                        <a:rPr lang="ko-KR" altLang="en-US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대회성적은 적용하며</a:t>
                      </a:r>
                      <a:r>
                        <a:rPr lang="en-US" altLang="ko-KR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개인상 및 지도자 시상 수상은 없음</a:t>
                      </a:r>
                      <a:r>
                        <a:rPr lang="en-US" altLang="ko-KR" sz="1400" b="1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88242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FF042504-237F-4259-8B60-02E0C46E5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980" y="842175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87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FCB6D6-3410-4C4C-8857-B6CC95E3EB53}"/>
              </a:ext>
            </a:extLst>
          </p:cNvPr>
          <p:cNvSpPr txBox="1"/>
          <p:nvPr/>
        </p:nvSpPr>
        <p:spPr>
          <a:xfrm>
            <a:off x="273050" y="692150"/>
            <a:ext cx="9069388" cy="53384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ko-KR" altLang="en-US" sz="1600" b="1" dirty="0">
                <a:latin typeface="+mn-lt"/>
                <a:ea typeface="+mn-ea"/>
              </a:rPr>
              <a:t>방문 관계자 지정안내</a:t>
            </a:r>
            <a:r>
              <a:rPr lang="en-US" altLang="ko-KR" sz="1600" b="1" dirty="0">
                <a:latin typeface="+mn-lt"/>
                <a:ea typeface="+mn-ea"/>
              </a:rPr>
              <a:t> </a:t>
            </a:r>
          </a:p>
          <a:p>
            <a:pPr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latin typeface="+mn-lt"/>
                <a:ea typeface="+mn-ea"/>
              </a:rPr>
              <a:t> 가</a:t>
            </a:r>
            <a:r>
              <a:rPr lang="en-US" altLang="ko-KR" sz="1600" b="1" dirty="0">
                <a:latin typeface="+mn-lt"/>
                <a:ea typeface="+mn-ea"/>
              </a:rPr>
              <a:t>. </a:t>
            </a:r>
            <a:r>
              <a:rPr lang="ko-KR" altLang="en-US" sz="1600" b="1" dirty="0">
                <a:latin typeface="+mn-lt"/>
                <a:ea typeface="+mn-ea"/>
              </a:rPr>
              <a:t>대회운영임원</a:t>
            </a:r>
            <a:r>
              <a:rPr lang="en-US" altLang="ko-KR" sz="1600" b="1" dirty="0">
                <a:latin typeface="+mn-lt"/>
                <a:ea typeface="+mn-ea"/>
              </a:rPr>
              <a:t>, </a:t>
            </a:r>
            <a:r>
              <a:rPr lang="ko-KR" altLang="en-US" sz="1600" b="1" dirty="0">
                <a:latin typeface="+mn-lt"/>
                <a:ea typeface="+mn-ea"/>
              </a:rPr>
              <a:t>선수단</a:t>
            </a:r>
            <a:r>
              <a:rPr lang="en-US" altLang="ko-KR" sz="1600" b="1" dirty="0">
                <a:latin typeface="+mn-lt"/>
                <a:ea typeface="+mn-ea"/>
              </a:rPr>
              <a:t>(</a:t>
            </a:r>
            <a:r>
              <a:rPr lang="ko-KR" altLang="en-US" sz="1600" b="1" dirty="0">
                <a:latin typeface="+mn-lt"/>
                <a:ea typeface="+mn-ea"/>
              </a:rPr>
              <a:t>선수</a:t>
            </a:r>
            <a:r>
              <a:rPr lang="en-US" altLang="ko-KR" sz="1600" b="1" dirty="0">
                <a:latin typeface="+mn-lt"/>
                <a:ea typeface="+mn-ea"/>
              </a:rPr>
              <a:t>,</a:t>
            </a:r>
            <a:r>
              <a:rPr lang="ko-KR" altLang="en-US" sz="1600" b="1" dirty="0">
                <a:latin typeface="+mn-lt"/>
                <a:ea typeface="+mn-ea"/>
              </a:rPr>
              <a:t>지도자</a:t>
            </a:r>
            <a:r>
              <a:rPr lang="en-US" altLang="ko-KR" sz="1600" b="1" dirty="0">
                <a:latin typeface="+mn-lt"/>
                <a:ea typeface="+mn-ea"/>
              </a:rPr>
              <a:t>), </a:t>
            </a:r>
            <a:r>
              <a:rPr lang="ko-KR" altLang="en-US" sz="1600" b="1" dirty="0">
                <a:latin typeface="+mn-lt"/>
                <a:ea typeface="+mn-ea"/>
              </a:rPr>
              <a:t>개최지역 임원</a:t>
            </a:r>
            <a:endParaRPr lang="en-US" altLang="ko-KR" sz="1600" b="1" dirty="0">
              <a:latin typeface="+mn-lt"/>
              <a:ea typeface="+mn-ea"/>
            </a:endParaRPr>
          </a:p>
          <a:p>
            <a:pPr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dirty="0"/>
              <a:t>  </a:t>
            </a:r>
            <a:r>
              <a:rPr lang="ko-KR" altLang="en-US" sz="1600" dirty="0" err="1"/>
              <a:t>ㅇ</a:t>
            </a:r>
            <a:r>
              <a:rPr lang="en-US" altLang="ko-KR" sz="1600" dirty="0"/>
              <a:t> </a:t>
            </a:r>
            <a:r>
              <a:rPr lang="ko-KR" altLang="en-US" sz="1600" dirty="0"/>
              <a:t>대회참가자</a:t>
            </a:r>
            <a:r>
              <a:rPr lang="en-US" altLang="ko-KR" sz="1600" dirty="0"/>
              <a:t>(</a:t>
            </a:r>
            <a:r>
              <a:rPr lang="ko-KR" altLang="en-US" sz="1600" dirty="0" err="1"/>
              <a:t>참가팀</a:t>
            </a:r>
            <a:r>
              <a:rPr lang="en-US" altLang="ko-KR" sz="1600" dirty="0"/>
              <a:t>, </a:t>
            </a:r>
            <a:r>
              <a:rPr lang="ko-KR" altLang="en-US" sz="1600" dirty="0"/>
              <a:t>대회운영임원</a:t>
            </a:r>
            <a:r>
              <a:rPr lang="en-US" altLang="ko-KR" sz="1600" dirty="0"/>
              <a:t>)</a:t>
            </a:r>
            <a:r>
              <a:rPr lang="ko-KR" altLang="en-US" sz="1600" dirty="0"/>
              <a:t> 외 출입 제한 </a:t>
            </a:r>
            <a:r>
              <a:rPr lang="en-US" altLang="ko-KR" sz="1600" dirty="0"/>
              <a:t>(</a:t>
            </a:r>
            <a:r>
              <a:rPr lang="ko-KR" altLang="en-US" sz="1600" dirty="0"/>
              <a:t>선수관계자 및 학부모 절대 출입금지</a:t>
            </a:r>
            <a:r>
              <a:rPr lang="en-US" altLang="ko-KR" sz="1600" dirty="0"/>
              <a:t>)</a:t>
            </a:r>
            <a:br>
              <a:rPr lang="en-US" altLang="ko-KR" sz="1600" dirty="0"/>
            </a:br>
            <a:r>
              <a:rPr lang="en-US" altLang="ko-KR" sz="1600" dirty="0"/>
              <a:t> </a:t>
            </a:r>
            <a:r>
              <a:rPr lang="ko-KR" altLang="en-US" sz="1600" b="1" dirty="0"/>
              <a:t>나</a:t>
            </a:r>
            <a:r>
              <a:rPr lang="en-US" altLang="ko-KR" sz="1600" b="1" dirty="0"/>
              <a:t>. </a:t>
            </a:r>
            <a:r>
              <a:rPr lang="ko-KR" altLang="en-US" sz="1600" b="1" dirty="0" err="1"/>
              <a:t>참가팀</a:t>
            </a:r>
            <a:r>
              <a:rPr lang="ko-KR" altLang="en-US" sz="1600" b="1" dirty="0"/>
              <a:t> 경기당일 준수사항</a:t>
            </a:r>
          </a:p>
          <a:p>
            <a:pPr fontAlgn="ctr" latinLnBrk="0">
              <a:lnSpc>
                <a:spcPct val="150000"/>
              </a:lnSpc>
            </a:pPr>
            <a:r>
              <a:rPr lang="ko-KR" altLang="en-US" sz="1600" dirty="0"/>
              <a:t>  </a:t>
            </a:r>
            <a:r>
              <a:rPr lang="ko-KR" altLang="en-US" sz="1600" dirty="0" err="1"/>
              <a:t>ㅇ</a:t>
            </a:r>
            <a:r>
              <a:rPr lang="en-US" altLang="ko-KR" sz="1600" dirty="0"/>
              <a:t> </a:t>
            </a:r>
            <a:r>
              <a:rPr lang="ko-KR" altLang="en-US" sz="1600" dirty="0"/>
              <a:t>경기장에는 당일 경기 </a:t>
            </a:r>
            <a:r>
              <a:rPr lang="ko-KR" altLang="en-US" sz="1600" dirty="0" err="1"/>
              <a:t>참여팀</a:t>
            </a:r>
            <a:r>
              <a:rPr lang="ko-KR" altLang="en-US" sz="1600" dirty="0"/>
              <a:t> 외 관전금지</a:t>
            </a:r>
          </a:p>
          <a:p>
            <a:pPr fontAlgn="ctr" latinLnBrk="0">
              <a:lnSpc>
                <a:spcPct val="150000"/>
              </a:lnSpc>
            </a:pPr>
            <a:r>
              <a:rPr lang="ko-KR" altLang="en-US" sz="1600" dirty="0"/>
              <a:t>  </a:t>
            </a:r>
            <a:r>
              <a:rPr lang="ko-KR" altLang="en-US" sz="1600" dirty="0" err="1"/>
              <a:t>ㅇ</a:t>
            </a:r>
            <a:r>
              <a:rPr lang="en-US" altLang="ko-KR" sz="1600" dirty="0"/>
              <a:t> </a:t>
            </a:r>
            <a:r>
              <a:rPr lang="ko-KR" altLang="en-US" sz="1600" dirty="0"/>
              <a:t>관중석은 다음 경기대기를 위한 참가팀만 착석가능</a:t>
            </a:r>
            <a:r>
              <a:rPr lang="en-US" altLang="ko-KR" sz="1600" dirty="0"/>
              <a:t>,</a:t>
            </a:r>
            <a:r>
              <a:rPr lang="ko-KR" altLang="en-US" sz="1600" dirty="0"/>
              <a:t> 팀별 거리유지</a:t>
            </a:r>
            <a:r>
              <a:rPr lang="en-US" altLang="ko-KR" sz="1600" dirty="0"/>
              <a:t>)</a:t>
            </a:r>
            <a:endParaRPr lang="ko-KR" altLang="en-US" sz="1600" dirty="0"/>
          </a:p>
          <a:p>
            <a:pPr fontAlgn="ctr" latinLnBrk="0">
              <a:lnSpc>
                <a:spcPct val="150000"/>
              </a:lnSpc>
            </a:pPr>
            <a:r>
              <a:rPr lang="ko-KR" altLang="en-US" sz="1600" dirty="0"/>
              <a:t>  </a:t>
            </a:r>
            <a:r>
              <a:rPr lang="ko-KR" altLang="en-US" sz="1600" dirty="0" err="1"/>
              <a:t>ㅇ</a:t>
            </a:r>
            <a:r>
              <a:rPr lang="en-US" altLang="ko-KR" sz="1600" dirty="0"/>
              <a:t> </a:t>
            </a:r>
            <a:r>
              <a:rPr lang="ko-KR" altLang="en-US" sz="1600" dirty="0"/>
              <a:t>팀 비디오 촬영에 따른 인원은 최대 </a:t>
            </a:r>
            <a:r>
              <a:rPr lang="en-US" altLang="ko-KR" sz="1600" dirty="0"/>
              <a:t>3</a:t>
            </a:r>
            <a:r>
              <a:rPr lang="ko-KR" altLang="en-US" sz="1600" dirty="0"/>
              <a:t>명만 참여가능</a:t>
            </a:r>
            <a:r>
              <a:rPr lang="en-US" altLang="ko-KR" sz="1600" dirty="0"/>
              <a:t>(</a:t>
            </a:r>
            <a:r>
              <a:rPr lang="ko-KR" altLang="en-US" sz="1600" dirty="0"/>
              <a:t>선수</a:t>
            </a:r>
            <a:r>
              <a:rPr lang="en-US" altLang="ko-KR" sz="1600" dirty="0"/>
              <a:t>, </a:t>
            </a:r>
            <a:r>
              <a:rPr lang="ko-KR" altLang="en-US" sz="1600" dirty="0"/>
              <a:t>지도자 포함</a:t>
            </a:r>
            <a:r>
              <a:rPr lang="en-US" altLang="ko-KR" sz="1600" dirty="0"/>
              <a:t>)</a:t>
            </a:r>
            <a:endParaRPr lang="ko-KR" altLang="en-US" sz="1600" dirty="0"/>
          </a:p>
          <a:p>
            <a:pPr fontAlgn="ctr" latinLnBrk="0">
              <a:lnSpc>
                <a:spcPct val="150000"/>
              </a:lnSpc>
            </a:pPr>
            <a:r>
              <a:rPr lang="ko-KR" altLang="en-US" sz="1600" dirty="0"/>
              <a:t>  </a:t>
            </a:r>
            <a:r>
              <a:rPr lang="ko-KR" altLang="en-US" sz="1600" dirty="0" err="1"/>
              <a:t>ㅇ</a:t>
            </a:r>
            <a:r>
              <a:rPr lang="en-US" altLang="ko-KR" sz="1600" dirty="0"/>
              <a:t> </a:t>
            </a:r>
            <a:r>
              <a:rPr lang="ko-KR" altLang="en-US" sz="1600" dirty="0"/>
              <a:t>경기종료 후 즉시 경기장 퇴장</a:t>
            </a:r>
          </a:p>
          <a:p>
            <a:pPr fontAlgn="ctr" latinLnBrk="0">
              <a:lnSpc>
                <a:spcPct val="150000"/>
              </a:lnSpc>
            </a:pPr>
            <a:r>
              <a:rPr lang="ko-KR" altLang="en-US" sz="1600" dirty="0"/>
              <a:t>  </a:t>
            </a:r>
            <a:r>
              <a:rPr lang="ko-KR" altLang="en-US" sz="1600" dirty="0" err="1"/>
              <a:t>ㅇ</a:t>
            </a:r>
            <a:r>
              <a:rPr lang="en-US" altLang="ko-KR" sz="1600" dirty="0"/>
              <a:t> </a:t>
            </a:r>
            <a:r>
              <a:rPr lang="ko-KR" altLang="en-US" sz="1600" dirty="0"/>
              <a:t>대회 전 연습훈련시 동일 적용함</a:t>
            </a:r>
            <a:endParaRPr lang="en-US" altLang="ko-KR" sz="1600" dirty="0"/>
          </a:p>
          <a:p>
            <a:pPr fontAlgn="ctr" latinLnBrk="0">
              <a:lnSpc>
                <a:spcPct val="150000"/>
              </a:lnSpc>
            </a:pPr>
            <a:endParaRPr lang="ko-KR" altLang="en-US" sz="1600" dirty="0"/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/>
              <a:t>나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무관 중 경기 안내 공지</a:t>
            </a:r>
            <a:endParaRPr lang="en-US" altLang="ko-KR" sz="1600" b="1" dirty="0"/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dirty="0"/>
              <a:t>  * </a:t>
            </a:r>
            <a:r>
              <a:rPr lang="ko-KR" altLang="en-US" sz="1600" dirty="0"/>
              <a:t>홈페이지</a:t>
            </a:r>
            <a:r>
              <a:rPr lang="en-US" altLang="ko-KR" sz="1600" dirty="0"/>
              <a:t>, SNS</a:t>
            </a:r>
            <a:r>
              <a:rPr lang="ko-KR" altLang="en-US" sz="1600" dirty="0"/>
              <a:t>를 통한 무관 중 경기 안내 및 고지</a:t>
            </a:r>
            <a:endParaRPr lang="en-US" altLang="ko-KR" sz="1600" dirty="0"/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dirty="0"/>
              <a:t>  * </a:t>
            </a:r>
            <a:r>
              <a:rPr lang="ko-KR" altLang="en-US" sz="1600" dirty="0"/>
              <a:t>경기 내</a:t>
            </a:r>
            <a:r>
              <a:rPr lang="en-US" altLang="ko-KR" sz="1600" dirty="0"/>
              <a:t>/</a:t>
            </a:r>
            <a:r>
              <a:rPr lang="ko-KR" altLang="en-US" sz="1600" dirty="0"/>
              <a:t>외부에 시설물 안내 및 고지</a:t>
            </a:r>
            <a:endParaRPr lang="en-US" altLang="ko-KR" sz="1600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52421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5. </a:t>
            </a:r>
            <a:r>
              <a:rPr lang="ko-KR" altLang="en-US" sz="1800" b="1" dirty="0" err="1"/>
              <a:t>무관중</a:t>
            </a:r>
            <a:r>
              <a:rPr lang="ko-KR" altLang="en-US" sz="1800" b="1" dirty="0"/>
              <a:t> 경기</a:t>
            </a:r>
            <a:r>
              <a:rPr lang="en-US" altLang="ko-KR" sz="1800" b="1" dirty="0"/>
              <a:t> </a:t>
            </a:r>
            <a:r>
              <a:rPr lang="ko-KR" altLang="en-US" sz="1800" b="1" dirty="0"/>
              <a:t>운영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가이드라인</a:t>
            </a:r>
          </a:p>
        </p:txBody>
      </p:sp>
    </p:spTree>
    <p:extLst>
      <p:ext uri="{BB962C8B-B14F-4D97-AF65-F5344CB8AC3E}">
        <p14:creationId xmlns:p14="http://schemas.microsoft.com/office/powerpoint/2010/main" val="2301557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>
            <a:extLst>
              <a:ext uri="{FF2B5EF4-FFF2-40B4-BE49-F238E27FC236}">
                <a16:creationId xmlns:a16="http://schemas.microsoft.com/office/drawing/2014/main" id="{17D9AABC-5C32-4491-B76B-F712ACBFF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765175"/>
            <a:ext cx="907256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ts val="4400"/>
              </a:lnSpc>
              <a:spcBef>
                <a:spcPct val="0"/>
              </a:spcBef>
              <a:buFontTx/>
              <a:buNone/>
            </a:pPr>
            <a:r>
              <a:rPr lang="ko-KR" altLang="en-US" sz="5400" b="1" dirty="0">
                <a:solidFill>
                  <a:schemeClr val="tx2"/>
                </a:solidFill>
              </a:rPr>
              <a:t>부 록</a:t>
            </a:r>
            <a:endParaRPr lang="en-US" altLang="ko-KR" sz="5400" b="1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00A689-9F42-4715-8DAC-FF40390D850F}"/>
              </a:ext>
            </a:extLst>
          </p:cNvPr>
          <p:cNvSpPr txBox="1"/>
          <p:nvPr/>
        </p:nvSpPr>
        <p:spPr>
          <a:xfrm>
            <a:off x="421345" y="1628800"/>
            <a:ext cx="9069388" cy="24565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2000" b="1" dirty="0"/>
              <a:t>시설점검 체크리스트</a:t>
            </a:r>
            <a:endParaRPr lang="en-US" altLang="ko-KR" sz="2000" b="1" dirty="0"/>
          </a:p>
          <a:p>
            <a:pPr marL="457200" indent="-457200"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2000" b="1" dirty="0"/>
              <a:t>경기장 출입 허용 범위</a:t>
            </a:r>
            <a:endParaRPr lang="en-US" altLang="ko-KR" sz="2000" b="1" dirty="0"/>
          </a:p>
          <a:p>
            <a:pPr marL="457200" indent="-457200"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2000" b="1" dirty="0"/>
              <a:t>일일 팀별 건강상태</a:t>
            </a:r>
            <a:r>
              <a:rPr lang="en-US" altLang="ko-KR" sz="2000" b="1" dirty="0"/>
              <a:t>/</a:t>
            </a:r>
            <a:r>
              <a:rPr lang="ko-KR" altLang="en-US" sz="2000" b="1" dirty="0"/>
              <a:t>방문일지 </a:t>
            </a:r>
            <a:r>
              <a:rPr lang="ko-KR" altLang="en-US" sz="2000" b="1" dirty="0" err="1"/>
              <a:t>점검표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양식 </a:t>
            </a:r>
            <a:r>
              <a:rPr lang="en-US" altLang="ko-KR" sz="2000" b="1" dirty="0"/>
              <a:t>1,2)</a:t>
            </a:r>
          </a:p>
          <a:p>
            <a:pPr marL="457200" indent="-457200"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/>
              <a:t>4.   </a:t>
            </a:r>
            <a:r>
              <a:rPr lang="ko-KR" altLang="en-US" sz="2000" b="1" dirty="0"/>
              <a:t>예방수칙 홍보물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740461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52421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o-KR" altLang="en-US" sz="1800" b="1" dirty="0"/>
              <a:t>  시설점검 체크리스트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F3AAA73-7396-4711-BC04-E9A1C02E1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391049"/>
              </p:ext>
            </p:extLst>
          </p:nvPr>
        </p:nvGraphicFramePr>
        <p:xfrm>
          <a:off x="344488" y="779300"/>
          <a:ext cx="9145016" cy="56680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6113">
                  <a:extLst>
                    <a:ext uri="{9D8B030D-6E8A-4147-A177-3AD203B41FA5}">
                      <a16:colId xmlns:a16="http://schemas.microsoft.com/office/drawing/2014/main" val="11010778"/>
                    </a:ext>
                  </a:extLst>
                </a:gridCol>
                <a:gridCol w="4601086">
                  <a:extLst>
                    <a:ext uri="{9D8B030D-6E8A-4147-A177-3AD203B41FA5}">
                      <a16:colId xmlns:a16="http://schemas.microsoft.com/office/drawing/2014/main" val="1727320634"/>
                    </a:ext>
                  </a:extLst>
                </a:gridCol>
                <a:gridCol w="2857817">
                  <a:extLst>
                    <a:ext uri="{9D8B030D-6E8A-4147-A177-3AD203B41FA5}">
                      <a16:colId xmlns:a16="http://schemas.microsoft.com/office/drawing/2014/main" val="3039844768"/>
                    </a:ext>
                  </a:extLst>
                </a:gridCol>
              </a:tblGrid>
              <a:tr h="56146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시설점검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체크내용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개최시도 준비사항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9470861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출입구</a:t>
                      </a:r>
                      <a:r>
                        <a:rPr lang="en-US" altLang="ko-KR" sz="1200" u="none" strike="noStrike" dirty="0">
                          <a:effectLst/>
                        </a:rPr>
                        <a:t>(1</a:t>
                      </a:r>
                      <a:r>
                        <a:rPr lang="ko-KR" altLang="en-US" sz="1200" u="none" strike="noStrike" dirty="0">
                          <a:effectLst/>
                        </a:rPr>
                        <a:t>구역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대회운영임원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참가팀</a:t>
                      </a:r>
                      <a:r>
                        <a:rPr lang="ko-KR" altLang="en-US" sz="1200" u="none" strike="noStrike" dirty="0">
                          <a:effectLst/>
                        </a:rPr>
                        <a:t> 선수단 모두 한곳으로 출입함</a:t>
                      </a:r>
                      <a:r>
                        <a:rPr lang="en-US" altLang="ko-KR" sz="1200" u="none" strike="noStrike" dirty="0">
                          <a:effectLst/>
                        </a:rPr>
                        <a:t>.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열 체크기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손 세정제 비치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186139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출입구에 출입명부 기록</a:t>
                      </a:r>
                      <a:r>
                        <a:rPr lang="en-US" altLang="ko-KR" sz="1200" u="none" strike="noStrike" dirty="0">
                          <a:effectLst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</a:rPr>
                        <a:t>선수단 외 관람자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출입명부 비치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353095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u="none" strike="noStrike" dirty="0">
                          <a:effectLst/>
                        </a:rPr>
                        <a:t>* </a:t>
                      </a:r>
                      <a:r>
                        <a:rPr lang="ko-KR" altLang="en-US" sz="1200" b="1" u="none" strike="noStrike" dirty="0">
                          <a:effectLst/>
                        </a:rPr>
                        <a:t>출입구는 </a:t>
                      </a:r>
                      <a:r>
                        <a:rPr lang="en-US" altLang="ko-KR" sz="1200" b="1" u="none" strike="noStrike" dirty="0">
                          <a:effectLst/>
                        </a:rPr>
                        <a:t>1</a:t>
                      </a:r>
                      <a:r>
                        <a:rPr lang="ko-KR" altLang="en-US" sz="1200" b="1" u="none" strike="noStrike" dirty="0">
                          <a:effectLst/>
                        </a:rPr>
                        <a:t>곳만 운영　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682356"/>
                  </a:ext>
                </a:extLst>
              </a:tr>
              <a:tr h="50336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경기장내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경기운영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기록석</a:t>
                      </a:r>
                      <a:r>
                        <a:rPr lang="en-US" altLang="ko-KR" sz="1200" u="none" strike="noStrike" dirty="0">
                          <a:effectLst/>
                        </a:rPr>
                        <a:t>/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의료석</a:t>
                      </a:r>
                      <a:endParaRPr lang="en-US" altLang="ko-KR" sz="120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선수대기실 </a:t>
                      </a:r>
                      <a:r>
                        <a:rPr lang="en-US" altLang="ko-KR" sz="1200" u="none" strike="noStrike" dirty="0">
                          <a:effectLst/>
                        </a:rPr>
                        <a:t>2</a:t>
                      </a:r>
                      <a:r>
                        <a:rPr lang="ko-KR" altLang="en-US" sz="1200" u="none" strike="noStrike" dirty="0">
                          <a:effectLst/>
                        </a:rPr>
                        <a:t>실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손 세정제 비치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8564461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선수 격리실 </a:t>
                      </a:r>
                      <a:r>
                        <a:rPr lang="en-US" altLang="ko-KR" sz="1200" u="none" strike="noStrike" dirty="0">
                          <a:effectLst/>
                        </a:rPr>
                        <a:t>1</a:t>
                      </a:r>
                      <a:r>
                        <a:rPr lang="ko-KR" altLang="en-US" sz="1200" u="none" strike="noStrike" dirty="0">
                          <a:effectLst/>
                        </a:rPr>
                        <a:t>실</a:t>
                      </a:r>
                      <a:r>
                        <a:rPr lang="en-US" altLang="ko-KR" sz="1200" u="none" strike="noStrike" dirty="0">
                          <a:effectLst/>
                        </a:rPr>
                        <a:t>(*</a:t>
                      </a:r>
                      <a:r>
                        <a:rPr lang="ko-KR" altLang="en-US" sz="1200" u="none" strike="noStrike" dirty="0">
                          <a:effectLst/>
                        </a:rPr>
                        <a:t>유증상자 발생시 대기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456064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대회운영 본부 회의실 </a:t>
                      </a:r>
                      <a:r>
                        <a:rPr lang="en-US" altLang="ko-KR" sz="1200" u="none" strike="noStrike" dirty="0">
                          <a:effectLst/>
                        </a:rPr>
                        <a:t>1</a:t>
                      </a:r>
                      <a:r>
                        <a:rPr lang="ko-KR" altLang="en-US" sz="1200" u="none" strike="noStrike" dirty="0">
                          <a:effectLst/>
                        </a:rPr>
                        <a:t>실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870672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대회운영 기술임원실 </a:t>
                      </a:r>
                      <a:r>
                        <a:rPr lang="en-US" altLang="ko-KR" sz="1200" u="none" strike="noStrike" dirty="0">
                          <a:effectLst/>
                        </a:rPr>
                        <a:t>1</a:t>
                      </a:r>
                      <a:r>
                        <a:rPr lang="ko-KR" altLang="en-US" sz="1200" u="none" strike="noStrike" dirty="0">
                          <a:effectLst/>
                        </a:rPr>
                        <a:t>실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8219801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대회운영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심판실</a:t>
                      </a:r>
                      <a:r>
                        <a:rPr lang="ko-KR" altLang="en-US" sz="1200" u="none" strike="noStrike" dirty="0">
                          <a:effectLst/>
                        </a:rPr>
                        <a:t> </a:t>
                      </a:r>
                      <a:r>
                        <a:rPr lang="en-US" altLang="ko-KR" sz="1200" u="none" strike="noStrike" dirty="0">
                          <a:effectLst/>
                        </a:rPr>
                        <a:t>1</a:t>
                      </a:r>
                      <a:r>
                        <a:rPr lang="ko-KR" altLang="en-US" sz="1200" u="none" strike="noStrike" dirty="0">
                          <a:effectLst/>
                        </a:rPr>
                        <a:t>실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998390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대회운영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경기부</a:t>
                      </a:r>
                      <a:r>
                        <a:rPr lang="ko-KR" altLang="en-US" sz="1200" u="none" strike="noStrike" dirty="0">
                          <a:effectLst/>
                        </a:rPr>
                        <a:t> </a:t>
                      </a:r>
                      <a:r>
                        <a:rPr lang="en-US" altLang="ko-KR" sz="1200" u="none" strike="noStrike" dirty="0">
                          <a:effectLst/>
                        </a:rPr>
                        <a:t>1</a:t>
                      </a:r>
                      <a:r>
                        <a:rPr lang="ko-KR" altLang="en-US" sz="1200" u="none" strike="noStrike" dirty="0">
                          <a:effectLst/>
                        </a:rPr>
                        <a:t>실</a:t>
                      </a:r>
                      <a:r>
                        <a:rPr lang="en-US" altLang="ko-KR" sz="1200" u="none" strike="noStrike" dirty="0">
                          <a:effectLst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</a:rPr>
                        <a:t>물품관리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548590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경기장 선수단 벤치 추가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854107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*대회 운영임원 및 개최지역 임원</a:t>
                      </a:r>
                      <a:r>
                        <a:rPr lang="en-US" altLang="ko-KR" sz="1200" u="none" strike="noStrike" dirty="0">
                          <a:effectLst/>
                        </a:rPr>
                        <a:t>AD</a:t>
                      </a:r>
                      <a:r>
                        <a:rPr lang="ko-KR" altLang="en-US" sz="1200" u="none" strike="noStrike" dirty="0">
                          <a:effectLst/>
                        </a:rPr>
                        <a:t>카드 착용 필수</a:t>
                      </a:r>
                      <a:endParaRPr lang="ko-KR" alt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414275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방역시설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화장실</a:t>
                      </a:r>
                      <a:r>
                        <a:rPr lang="en-US" altLang="ko-KR" sz="1200" u="none" strike="noStrike" dirty="0">
                          <a:effectLst/>
                        </a:rPr>
                        <a:t>/</a:t>
                      </a:r>
                      <a:r>
                        <a:rPr lang="ko-KR" altLang="en-US" sz="1200" u="none" strike="noStrike" dirty="0">
                          <a:effectLst/>
                        </a:rPr>
                        <a:t>비누준비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155247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경기장별 휴지통 비치 및 수시 관리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매일 경기종료 후 방역실시</a:t>
                      </a:r>
                      <a:endParaRPr lang="en-US" altLang="ko-KR" sz="1200" u="none" strike="noStrike" dirty="0">
                        <a:effectLst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007904"/>
                  </a:ext>
                </a:extLst>
              </a:tr>
              <a:tr h="48979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경기장 바닥시설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골대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선수 벤치 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경기장별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1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 실시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316560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안전지원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지역 관할 지원 및 협조체계 구축</a:t>
                      </a:r>
                      <a:endParaRPr lang="en-US" altLang="ko-KR" sz="1200" u="none" strike="noStrike" dirty="0">
                        <a:effectLst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보건소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경찰서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소방서 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256448"/>
                  </a:ext>
                </a:extLst>
              </a:tr>
              <a:tr h="293813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425" marR="7425" marT="74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3691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871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52421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o-KR" altLang="en-US" sz="1800" b="1" dirty="0"/>
              <a:t>  경기장 출입허용 범위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7722371-CE2F-416C-BDBD-B57F45FF5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119289"/>
              </p:ext>
            </p:extLst>
          </p:nvPr>
        </p:nvGraphicFramePr>
        <p:xfrm>
          <a:off x="416496" y="908721"/>
          <a:ext cx="9001001" cy="4968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8767">
                  <a:extLst>
                    <a:ext uri="{9D8B030D-6E8A-4147-A177-3AD203B41FA5}">
                      <a16:colId xmlns:a16="http://schemas.microsoft.com/office/drawing/2014/main" val="534544478"/>
                    </a:ext>
                  </a:extLst>
                </a:gridCol>
                <a:gridCol w="2898928">
                  <a:extLst>
                    <a:ext uri="{9D8B030D-6E8A-4147-A177-3AD203B41FA5}">
                      <a16:colId xmlns:a16="http://schemas.microsoft.com/office/drawing/2014/main" val="999375175"/>
                    </a:ext>
                  </a:extLst>
                </a:gridCol>
                <a:gridCol w="4463306">
                  <a:extLst>
                    <a:ext uri="{9D8B030D-6E8A-4147-A177-3AD203B41FA5}">
                      <a16:colId xmlns:a16="http://schemas.microsoft.com/office/drawing/2014/main" val="780438466"/>
                    </a:ext>
                  </a:extLst>
                </a:gridCol>
              </a:tblGrid>
              <a:tr h="48912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구분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대상자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비 고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427657"/>
                  </a:ext>
                </a:extLst>
              </a:tr>
              <a:tr h="954057">
                <a:tc>
                  <a:txBody>
                    <a:bodyPr/>
                    <a:lstStyle/>
                    <a:p>
                      <a:pPr algn="ctr" fontAlgn="ctr"/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대회참가자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선수단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지도자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대회임원</a:t>
                      </a: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  일반 관중은 출입 불가</a:t>
                      </a:r>
                      <a:endParaRPr lang="en-US" altLang="ko-KR" sz="140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학생대회 참가 팀 학부모 관람불가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634083"/>
                  </a:ext>
                </a:extLst>
              </a:tr>
              <a:tr h="954057">
                <a:tc>
                  <a:txBody>
                    <a:bodyPr/>
                    <a:lstStyle/>
                    <a:p>
                      <a:pPr algn="ctr" fontAlgn="ctr"/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개회식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행사금지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 후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락커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룸 방문 격려 금지</a:t>
                      </a: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325325"/>
                  </a:ext>
                </a:extLst>
              </a:tr>
              <a:tr h="954057">
                <a:tc>
                  <a:txBody>
                    <a:bodyPr/>
                    <a:lstStyle/>
                    <a:p>
                      <a:pPr algn="ctr" fontAlgn="ctr"/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공무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대회운영 지원자</a:t>
                      </a: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의료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소방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경찰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경기장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시설관리</a:t>
                      </a: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900701"/>
                  </a:ext>
                </a:extLst>
              </a:tr>
              <a:tr h="6389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취재기자 사진기자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  사전 출입 방명록 작성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010206"/>
                  </a:ext>
                </a:extLst>
              </a:tr>
              <a:tr h="48912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팀미디어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866683"/>
                  </a:ext>
                </a:extLst>
              </a:tr>
              <a:tr h="48912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TV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03" marR="6003" marT="60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476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260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776043EC-415A-4B54-8522-7CD010625FB7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1" name="TextBox 7">
            <a:extLst>
              <a:ext uri="{FF2B5EF4-FFF2-40B4-BE49-F238E27FC236}">
                <a16:creationId xmlns:a16="http://schemas.microsoft.com/office/drawing/2014/main" id="{08A5ED6C-C3A4-41E5-9C80-9CE640AE3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2875"/>
            <a:ext cx="545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o-KR" altLang="en-US" sz="1800" b="1" dirty="0"/>
              <a:t>일일 팀별 건강상태 </a:t>
            </a:r>
            <a:r>
              <a:rPr lang="ko-KR" altLang="en-US" sz="1800" b="1" dirty="0" err="1"/>
              <a:t>검점표</a:t>
            </a:r>
            <a:r>
              <a:rPr lang="en-US" altLang="ko-KR" sz="1800" b="1" dirty="0"/>
              <a:t>(</a:t>
            </a:r>
            <a:r>
              <a:rPr lang="ko-KR" altLang="en-US" sz="1800" b="1" dirty="0"/>
              <a:t>양식</a:t>
            </a:r>
            <a:r>
              <a:rPr lang="en-US" altLang="ko-KR" sz="1800" b="1" dirty="0"/>
              <a:t>1)</a:t>
            </a:r>
            <a:endParaRPr lang="ko-KR" altLang="en-US" sz="1800" b="1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387F73B-C317-4426-BED0-07EEA3F1E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50888" y="-1512888"/>
            <a:ext cx="15260638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+mn-lt"/>
              <a:ea typeface="+mn-ea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6ED61F6-AE95-4420-95C6-AA0044825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+mn-lt"/>
              <a:ea typeface="+mn-ea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F9209E55-DE81-4213-B84C-7ADEE354B5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937538"/>
              </p:ext>
            </p:extLst>
          </p:nvPr>
        </p:nvGraphicFramePr>
        <p:xfrm>
          <a:off x="658812" y="1251025"/>
          <a:ext cx="8686800" cy="4722138"/>
        </p:xfrm>
        <a:graphic>
          <a:graphicData uri="http://schemas.openxmlformats.org/drawingml/2006/table">
            <a:tbl>
              <a:tblPr/>
              <a:tblGrid>
                <a:gridCol w="709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17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6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90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607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8731"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2020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○월 ○일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팀명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종별</a:t>
                      </a:r>
                      <a:endParaRPr lang="ko-KR" altLang="en-US" sz="15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423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○ 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○○ 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초</a:t>
                      </a:r>
                      <a:r>
                        <a:rPr lang="en-US" altLang="ko-KR" sz="15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lang="ko-KR" altLang="en-US" sz="15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</a:t>
                      </a:r>
                      <a:r>
                        <a:rPr lang="en-US" altLang="ko-KR" sz="15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lang="ko-KR" altLang="en-US" sz="15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</a:t>
                      </a:r>
                      <a:r>
                        <a:rPr lang="en-US" altLang="ko-KR" sz="15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lang="ko-KR" altLang="en-US" sz="15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</a:t>
                      </a:r>
                      <a:r>
                        <a:rPr lang="en-US" altLang="ko-KR" sz="15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lang="ko-KR" altLang="en-US" sz="15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</a:t>
                      </a: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714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이상유무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조치결과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6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체크시간 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11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(37.5</a:t>
                      </a:r>
                      <a:r>
                        <a:rPr lang="ko-KR" altLang="en-US" sz="1000" kern="0" spc="-11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℃↑</a:t>
                      </a:r>
                      <a:r>
                        <a:rPr lang="en-US" altLang="ko-KR" sz="1000" kern="0" spc="-11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kern="0" spc="-15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목아픔등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552" marR="355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6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박○○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무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발열</a:t>
                      </a:r>
                      <a:r>
                        <a:rPr lang="en-US" altLang="ko-KR" sz="900" kern="0" spc="-5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(37.6</a:t>
                      </a:r>
                      <a:r>
                        <a:rPr lang="ko-KR" altLang="en-US" sz="900" kern="0" spc="-5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℃</a:t>
                      </a:r>
                      <a:r>
                        <a:rPr lang="en-US" altLang="ko-KR" sz="900" kern="0" spc="-5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900" kern="0" spc="-5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 있어</a:t>
                      </a:r>
                      <a:r>
                        <a:rPr lang="en-US" altLang="ko-KR" sz="900" kern="0" spc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16:10 </a:t>
                      </a:r>
                      <a:r>
                        <a:rPr lang="ko-KR" altLang="en-US" sz="900" kern="0" spc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귀가 조치</a:t>
                      </a:r>
                      <a:r>
                        <a:rPr lang="en-US" altLang="ko-KR" sz="900" kern="0" spc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발열 확인필요</a:t>
                      </a:r>
                      <a:r>
                        <a:rPr lang="ko-KR" altLang="en-US" sz="900" kern="0" spc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86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코치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김○○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6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선수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이○○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5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85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86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86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86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86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86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8942" marR="8942" marT="8945" marB="894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942" marR="8942" marT="8945" marB="89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39B52FE8-45D6-4B7E-8118-F784D11CF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88" y="1052513"/>
            <a:ext cx="26879550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+mn-lt"/>
              <a:ea typeface="+mn-ea"/>
            </a:endParaRPr>
          </a:p>
        </p:txBody>
      </p:sp>
      <p:sp>
        <p:nvSpPr>
          <p:cNvPr id="27795" name="TextBox 7">
            <a:extLst>
              <a:ext uri="{FF2B5EF4-FFF2-40B4-BE49-F238E27FC236}">
                <a16:creationId xmlns:a16="http://schemas.microsoft.com/office/drawing/2014/main" id="{FBF0B834-6A05-4760-9E2E-077D19456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650" y="769938"/>
            <a:ext cx="63166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o-KR" altLang="en-US" sz="1600" b="1"/>
              <a:t>일일 팀별 건강상태 검점표</a:t>
            </a:r>
          </a:p>
        </p:txBody>
      </p:sp>
      <p:sp>
        <p:nvSpPr>
          <p:cNvPr id="27796" name="TextBox 7">
            <a:extLst>
              <a:ext uri="{FF2B5EF4-FFF2-40B4-BE49-F238E27FC236}">
                <a16:creationId xmlns:a16="http://schemas.microsoft.com/office/drawing/2014/main" id="{2D23105D-1264-43F6-95DA-D3D531F12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6616" y="5944806"/>
            <a:ext cx="7108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작성자 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: (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직급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코치 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성명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김○○ 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서명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kumimoji="1" lang="ko-KR" altLang="en-US" sz="14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확인자 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: (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직급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감독 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성명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최○○ 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1" lang="ko-KR" altLang="en-US" sz="1400" dirty="0">
                <a:latin typeface="굴림" panose="020B0600000101010101" pitchFamily="50" charset="-127"/>
                <a:ea typeface="굴림" panose="020B0600000101010101" pitchFamily="50" charset="-127"/>
              </a:rPr>
              <a:t>서명</a:t>
            </a:r>
            <a:r>
              <a:rPr kumimoji="1" lang="en-US" altLang="ko-KR" sz="1400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kumimoji="1" lang="ko-KR" altLang="en-US" sz="1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BBBD5A5D-15F0-4515-B580-B5585BA83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0832" y="5013176"/>
            <a:ext cx="47377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o-KR" altLang="en-US" sz="1200" b="1" dirty="0"/>
              <a:t>☞ </a:t>
            </a:r>
            <a:r>
              <a:rPr lang="ko-KR" altLang="en-US" sz="1800" b="1" dirty="0"/>
              <a:t>작성자 </a:t>
            </a:r>
            <a:r>
              <a:rPr lang="en-US" altLang="ko-KR" sz="1800" b="1" dirty="0"/>
              <a:t>: </a:t>
            </a:r>
            <a:r>
              <a:rPr lang="ko-KR" altLang="en-US" sz="1800" b="1" dirty="0"/>
              <a:t>팀 지도자가 작성 후 팀에서 보관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3">
            <a:extLst>
              <a:ext uri="{FF2B5EF4-FFF2-40B4-BE49-F238E27FC236}">
                <a16:creationId xmlns:a16="http://schemas.microsoft.com/office/drawing/2014/main" id="{B29C0BB5-111F-4EDA-8BB7-16F9E3E6C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2643188"/>
            <a:ext cx="907256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lnSpc>
                <a:spcPts val="4400"/>
              </a:lnSpc>
              <a:spcBef>
                <a:spcPct val="0"/>
              </a:spcBef>
              <a:buFontTx/>
              <a:buNone/>
            </a:pPr>
            <a:r>
              <a:rPr lang="ko-KR" altLang="en-US" sz="6000" b="1">
                <a:solidFill>
                  <a:schemeClr val="tx2"/>
                </a:solidFill>
              </a:rPr>
              <a:t>감염병 예방수칙</a:t>
            </a:r>
            <a:endParaRPr lang="en-US" altLang="ko-KR" sz="6000" b="1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4676ED11-D562-4EF0-AE96-AC93B9B60F2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5" name="TextBox 7">
            <a:extLst>
              <a:ext uri="{FF2B5EF4-FFF2-40B4-BE49-F238E27FC236}">
                <a16:creationId xmlns:a16="http://schemas.microsoft.com/office/drawing/2014/main" id="{44797EB3-F50A-4887-82DE-8996B72F1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2875"/>
            <a:ext cx="545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o-KR" altLang="en-US" sz="1800" b="1" dirty="0"/>
              <a:t> </a:t>
            </a:r>
            <a:r>
              <a:rPr lang="ko-KR" altLang="en-US" sz="1800" b="1" dirty="0" err="1"/>
              <a:t>감염병</a:t>
            </a:r>
            <a:r>
              <a:rPr lang="ko-KR" altLang="en-US" sz="1800" b="1" dirty="0"/>
              <a:t> 예방수칙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행동수칙 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E6B435CF-E410-4B7B-A15E-47AC75FA0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5" y="2205038"/>
            <a:ext cx="7172325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+mn-lt"/>
              <a:ea typeface="+mn-ea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01A549F-CD71-4F32-B6A2-21ECFC1A8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50888" y="-1512888"/>
            <a:ext cx="15260638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+mn-lt"/>
              <a:ea typeface="+mn-ea"/>
            </a:endParaRPr>
          </a:p>
        </p:txBody>
      </p:sp>
      <p:pic>
        <p:nvPicPr>
          <p:cNvPr id="23558" name="_x231316776" descr="EMB00006db80f86">
            <a:extLst>
              <a:ext uri="{FF2B5EF4-FFF2-40B4-BE49-F238E27FC236}">
                <a16:creationId xmlns:a16="http://schemas.microsoft.com/office/drawing/2014/main" id="{758B7262-83E5-4A5E-AA7D-40FA9F43B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698500"/>
            <a:ext cx="8567738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>
            <a:extLst>
              <a:ext uri="{FF2B5EF4-FFF2-40B4-BE49-F238E27FC236}">
                <a16:creationId xmlns:a16="http://schemas.microsoft.com/office/drawing/2014/main" id="{17D9AABC-5C32-4491-B76B-F712ACBFF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810" y="980728"/>
            <a:ext cx="907256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ts val="4400"/>
              </a:lnSpc>
              <a:spcBef>
                <a:spcPct val="0"/>
              </a:spcBef>
              <a:buFontTx/>
              <a:buNone/>
            </a:pPr>
            <a:r>
              <a:rPr lang="ko-KR" altLang="en-US" sz="5400" b="1" dirty="0">
                <a:solidFill>
                  <a:schemeClr val="tx2"/>
                </a:solidFill>
              </a:rPr>
              <a:t>목 차</a:t>
            </a:r>
            <a:endParaRPr lang="en-US" altLang="ko-KR" sz="5400" b="1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00A689-9F42-4715-8DAC-FF40390D850F}"/>
              </a:ext>
            </a:extLst>
          </p:cNvPr>
          <p:cNvSpPr txBox="1"/>
          <p:nvPr/>
        </p:nvSpPr>
        <p:spPr>
          <a:xfrm>
            <a:off x="466225" y="1772816"/>
            <a:ext cx="9069388" cy="30721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/>
              <a:t>1. </a:t>
            </a:r>
            <a:r>
              <a:rPr lang="ko-KR" altLang="en-US" sz="2000" b="1" dirty="0"/>
              <a:t>기본정보</a:t>
            </a:r>
            <a:endParaRPr lang="en-US" altLang="ko-KR" sz="2000" b="1" dirty="0"/>
          </a:p>
          <a:p>
            <a:pPr marL="457200" indent="-457200"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/>
              <a:t>2. </a:t>
            </a:r>
            <a:r>
              <a:rPr lang="ko-KR" altLang="en-US" sz="2000" b="1" dirty="0"/>
              <a:t>대회기간 중 기본 가이드라인</a:t>
            </a:r>
            <a:endParaRPr lang="en-US" altLang="ko-KR" sz="2000" b="1" dirty="0"/>
          </a:p>
          <a:p>
            <a:pPr marL="457200" indent="-457200"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/>
              <a:t>3. </a:t>
            </a:r>
            <a:r>
              <a:rPr lang="ko-KR" altLang="en-US" sz="2000" b="1" dirty="0"/>
              <a:t>경기진행 가이드라인</a:t>
            </a:r>
            <a:endParaRPr lang="en-US" altLang="ko-KR" sz="2000" b="1" dirty="0"/>
          </a:p>
          <a:p>
            <a:pPr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/>
              <a:t>4. </a:t>
            </a:r>
            <a:r>
              <a:rPr lang="ko-KR" altLang="en-US" sz="2000" b="1" dirty="0" err="1"/>
              <a:t>무관중</a:t>
            </a:r>
            <a:r>
              <a:rPr lang="ko-KR" altLang="en-US" sz="2000" b="1" dirty="0"/>
              <a:t> 경기 가이드라인</a:t>
            </a:r>
            <a:endParaRPr lang="en-US" altLang="ko-KR" sz="2000" b="1" dirty="0"/>
          </a:p>
          <a:p>
            <a:pPr eaLnBrk="1" fontAlgn="auto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/>
              <a:t>5. </a:t>
            </a:r>
            <a:r>
              <a:rPr lang="ko-KR" altLang="en-US" sz="2000" b="1" dirty="0"/>
              <a:t>부록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38F6580-2615-40CD-97C4-FD1E57404E68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79" name="TextBox 7">
            <a:extLst>
              <a:ext uri="{FF2B5EF4-FFF2-40B4-BE49-F238E27FC236}">
                <a16:creationId xmlns:a16="http://schemas.microsoft.com/office/drawing/2014/main" id="{6D83FD54-1C1A-47E4-8808-EF8A60B35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2875"/>
            <a:ext cx="545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o-KR" altLang="en-US" sz="1800" b="1" dirty="0"/>
              <a:t> </a:t>
            </a:r>
            <a:r>
              <a:rPr lang="ko-KR" altLang="en-US" sz="1800" b="1" dirty="0" err="1"/>
              <a:t>감염병</a:t>
            </a:r>
            <a:r>
              <a:rPr lang="ko-KR" altLang="en-US" sz="1800" b="1" dirty="0"/>
              <a:t> 예방수칙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올바른 </a:t>
            </a:r>
            <a:r>
              <a:rPr lang="ko-KR" altLang="en-US" sz="1800" b="1" dirty="0" err="1"/>
              <a:t>손씻기와</a:t>
            </a:r>
            <a:r>
              <a:rPr lang="ko-KR" altLang="en-US" sz="1800" b="1" dirty="0"/>
              <a:t> 기침예절 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09A9EFE1-6C8D-458F-8851-8886F40CD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5" y="2205038"/>
            <a:ext cx="7172325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+mn-lt"/>
              <a:ea typeface="+mn-ea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4168B0E-3E2D-4970-9AF3-045B99686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50888" y="-1512888"/>
            <a:ext cx="15260638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+mn-lt"/>
              <a:ea typeface="+mn-ea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BA74C7A-C122-49DF-959B-0DA17C2AC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+mn-lt"/>
              <a:ea typeface="+mn-ea"/>
            </a:endParaRPr>
          </a:p>
        </p:txBody>
      </p:sp>
      <p:pic>
        <p:nvPicPr>
          <p:cNvPr id="24583" name="_x538322840" descr="EMB00006db80f87">
            <a:extLst>
              <a:ext uri="{FF2B5EF4-FFF2-40B4-BE49-F238E27FC236}">
                <a16:creationId xmlns:a16="http://schemas.microsoft.com/office/drawing/2014/main" id="{32DBFBA6-EA8C-4ED8-8C57-B736F46E8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685800"/>
            <a:ext cx="9001125" cy="576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78B7EF3D-D005-44D1-99C8-546DCC7594A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3" name="TextBox 7">
            <a:extLst>
              <a:ext uri="{FF2B5EF4-FFF2-40B4-BE49-F238E27FC236}">
                <a16:creationId xmlns:a16="http://schemas.microsoft.com/office/drawing/2014/main" id="{B7857C3D-6EEE-46AF-86A6-77419F4D8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2875"/>
            <a:ext cx="7546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o-KR" altLang="en-US" sz="1800" b="1" dirty="0" err="1"/>
              <a:t>감염병</a:t>
            </a:r>
            <a:r>
              <a:rPr lang="ko-KR" altLang="en-US" sz="1800" b="1" dirty="0"/>
              <a:t> 예방수칙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마스크 올바른 </a:t>
            </a:r>
            <a:r>
              <a:rPr lang="ko-KR" altLang="en-US" sz="1800" b="1" dirty="0" err="1"/>
              <a:t>착용법</a:t>
            </a:r>
            <a:r>
              <a:rPr lang="ko-KR" altLang="en-US" sz="1800" b="1" dirty="0"/>
              <a:t> </a:t>
            </a:r>
          </a:p>
        </p:txBody>
      </p:sp>
      <p:pic>
        <p:nvPicPr>
          <p:cNvPr id="25604" name="그림 2">
            <a:extLst>
              <a:ext uri="{FF2B5EF4-FFF2-40B4-BE49-F238E27FC236}">
                <a16:creationId xmlns:a16="http://schemas.microsoft.com/office/drawing/2014/main" id="{F8DEEA78-606C-4977-B46F-5433B3AEF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836613"/>
            <a:ext cx="8497888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5C36192E-1CE3-412D-8279-4DB351C53408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TextBox 7">
            <a:extLst>
              <a:ext uri="{FF2B5EF4-FFF2-40B4-BE49-F238E27FC236}">
                <a16:creationId xmlns:a16="http://schemas.microsoft.com/office/drawing/2014/main" id="{3B203A49-394F-4A98-982A-A790C75A5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2875"/>
            <a:ext cx="7546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o-KR" altLang="en-US" sz="1800" b="1" dirty="0"/>
              <a:t> </a:t>
            </a:r>
            <a:r>
              <a:rPr lang="ko-KR" altLang="en-US" sz="1800" b="1" dirty="0" err="1"/>
              <a:t>감염병</a:t>
            </a:r>
            <a:r>
              <a:rPr lang="ko-KR" altLang="en-US" sz="1800" b="1" dirty="0"/>
              <a:t> 예방수칙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마스크 올바른 </a:t>
            </a:r>
            <a:r>
              <a:rPr lang="ko-KR" altLang="en-US" sz="1800" b="1" dirty="0" err="1"/>
              <a:t>착용법</a:t>
            </a:r>
            <a:r>
              <a:rPr lang="ko-KR" altLang="en-US" sz="1800" b="1" dirty="0"/>
              <a:t> </a:t>
            </a:r>
          </a:p>
        </p:txBody>
      </p:sp>
      <p:pic>
        <p:nvPicPr>
          <p:cNvPr id="26628" name="그림 4">
            <a:extLst>
              <a:ext uri="{FF2B5EF4-FFF2-40B4-BE49-F238E27FC236}">
                <a16:creationId xmlns:a16="http://schemas.microsoft.com/office/drawing/2014/main" id="{F676C08A-2C4D-40B5-9408-B3E5FB388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836613"/>
            <a:ext cx="8856663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A95DDC22-1E96-4F83-9F6F-DCE95285E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" y="1876973"/>
            <a:ext cx="9351963" cy="45367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기본원리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개인과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공동체가 함께 코로나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19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바이러스의 ▲ 생활공간 침입 차단 ▲ 생존 환경 제거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▲ 몸 밖 배출 최소화 ▲ 전파경로 차단을 위한 수칙을 알고 실천해 공동체를 보호</a:t>
            </a: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활 용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개인과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공동체는 개인 및 집단방역 수칙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지침 등을 참고하고 필요 시 상황 및 여건에 맞는 별도의 생활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속 거리 두기 지침 등을 마련해 행사 진행 시 실천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중점추진 사항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행사 진행 전 코로나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19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사전 예방조사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발열 및 동선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실시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행사장 출입구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곳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사용관리 및 통제 이행 철저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행사장 출입인원 인원통제 이행 철저 및</a:t>
            </a:r>
            <a:r>
              <a:rPr lang="en-US" altLang="ko-KR" sz="12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AD</a:t>
            </a:r>
            <a:r>
              <a:rPr lang="ko-KR" altLang="en-US" sz="12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카드 활용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행사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진행시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코로나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19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생활 속 거리 두기 치침 이행 철저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다중이 모이는 개폐회식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만찬 및 각종회의는 사전에 자료로 배포 또는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SNS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정보공유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방역관리자 지정 및 지역 보건소 담당자의 연락망을 확보하는 등 협력체계 구축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사전에 코로나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19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관련 방역용품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마스크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손 소독제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체온계 등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구비하여 예방대책 강구</a:t>
            </a: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확진자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발생 시 일반 의료기관을 방문하지 말고 보건소나 질병관리본부 콜센터 </a:t>
            </a:r>
            <a:r>
              <a:rPr lang="en-US" altLang="ko-KR" sz="12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(1339 </a:t>
            </a:r>
            <a:r>
              <a:rPr lang="ko-KR" altLang="en-US" sz="12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 지역번호</a:t>
            </a:r>
            <a:r>
              <a:rPr lang="en-US" altLang="ko-KR" sz="12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+120)</a:t>
            </a: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문의를 통해 가까운 선별진료소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의료기관 또는 보건소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조치 및 지원요청 </a:t>
            </a:r>
          </a:p>
          <a:p>
            <a:pPr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400" dirty="0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6A103194-6C64-4012-8AA5-002FC80DD59D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TextBox 7">
            <a:extLst>
              <a:ext uri="{FF2B5EF4-FFF2-40B4-BE49-F238E27FC236}">
                <a16:creationId xmlns:a16="http://schemas.microsoft.com/office/drawing/2014/main" id="{0716F2E4-C070-42AD-A862-AFA3E36E2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2875"/>
            <a:ext cx="3714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1.</a:t>
            </a:r>
            <a:r>
              <a:rPr lang="ko-KR" altLang="en-US" sz="1800" b="1" dirty="0"/>
              <a:t> 기본정보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370BF378-0DFB-4CA7-8AF6-07DD054214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659282"/>
              </p:ext>
            </p:extLst>
          </p:nvPr>
        </p:nvGraphicFramePr>
        <p:xfrm>
          <a:off x="241300" y="714375"/>
          <a:ext cx="9144000" cy="1130745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0450">
                <a:tc>
                  <a:txBody>
                    <a:bodyPr/>
                    <a:lstStyle>
                      <a:lvl1pPr marL="63500" defTabSz="742950" latinLnBrk="1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defTabSz="742950" latinLnBrk="1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defTabSz="742950" latinLnBrk="1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defTabSz="742950" latinLnBrk="1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defTabSz="742950" latinLnBrk="1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defTabSz="742950" fontAlgn="base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defTabSz="742950" fontAlgn="base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defTabSz="742950" fontAlgn="base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defTabSz="742950" fontAlgn="base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63500" marR="0" lvl="0" indent="0" algn="just" defTabSz="742950" rtl="0" eaLnBrk="1" fontAlgn="base" latinLnBrk="1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코로나</a:t>
                      </a: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</a:t>
                      </a:r>
                      <a:r>
                        <a:rPr kumimoji="0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 </a:t>
                      </a:r>
                      <a:r>
                        <a:rPr kumimoji="0" lang="ko-KR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장기유행에</a:t>
                      </a:r>
                      <a:r>
                        <a:rPr kumimoji="0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대비하여 실내체육관에서 핸드볼대회를 개최할 경우에 생활 속 거리두기 지침에 따라 </a:t>
                      </a:r>
                      <a:b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kumimoji="0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코로나</a:t>
                      </a: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 </a:t>
                      </a:r>
                      <a:r>
                        <a:rPr kumimoji="0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유행 차단을 위한 감염 예방 및 차단 활동이 대회 운영과 함께 조화로운 전개와 철저히 이행될 수 있도록 하기 위함</a:t>
                      </a: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  ※ </a:t>
                      </a:r>
                      <a:r>
                        <a:rPr kumimoji="0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코로나</a:t>
                      </a: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 </a:t>
                      </a:r>
                      <a:r>
                        <a:rPr kumimoji="0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확산 시 고강도 사회적 거리 두기로 전환하는 등 유연한 대응</a:t>
                      </a:r>
                    </a:p>
                  </a:txBody>
                  <a:tcPr marL="64770" marR="64770" marT="17907" marB="17907" anchor="ctr" horzOverflow="overflow">
                    <a:lnL w="17907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45FE213-D790-43E4-A053-D0D1E94B8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88" y="858838"/>
            <a:ext cx="13562012" cy="4826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FCB6D6-3410-4C4C-8857-B6CC95E3EB53}"/>
              </a:ext>
            </a:extLst>
          </p:cNvPr>
          <p:cNvSpPr txBox="1"/>
          <p:nvPr/>
        </p:nvSpPr>
        <p:spPr>
          <a:xfrm>
            <a:off x="273050" y="692150"/>
            <a:ext cx="9069388" cy="56246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ko-KR" altLang="en-US" sz="1600" b="1" dirty="0"/>
              <a:t>유증상자 발생시</a:t>
            </a:r>
            <a:endParaRPr lang="en-US" altLang="ko-KR" sz="1600" b="1" dirty="0"/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/>
              <a:t>가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팀 및 협회에 환자 발생 사실 보고</a:t>
            </a:r>
            <a:endParaRPr lang="en-US" altLang="ko-KR" sz="1400" b="1" dirty="0"/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/>
              <a:t>나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유증상자 관리</a:t>
            </a:r>
            <a:endParaRPr lang="en-US" altLang="ko-KR" sz="1400" b="1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o-KR" altLang="en-US" sz="1400" dirty="0"/>
              <a:t>유증상자 격리 조치 </a:t>
            </a:r>
            <a:r>
              <a:rPr lang="en-US" altLang="ko-KR" sz="1400" dirty="0"/>
              <a:t>: </a:t>
            </a:r>
            <a:r>
              <a:rPr lang="ko-KR" altLang="en-US" sz="1400" dirty="0"/>
              <a:t>확진 검사 결과가 나오기 전까지 자가 격리조치</a:t>
            </a:r>
            <a:endParaRPr lang="en-US" altLang="ko-KR" sz="1400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o-KR" altLang="en-US" sz="1400" dirty="0"/>
              <a:t>관한 보건소 및 질병관리본부 콜센터</a:t>
            </a:r>
            <a:r>
              <a:rPr lang="en-US" altLang="ko-KR" sz="1400" dirty="0"/>
              <a:t>(1339)</a:t>
            </a:r>
            <a:r>
              <a:rPr lang="ko-KR" altLang="en-US" sz="1400" dirty="0"/>
              <a:t>에 즉시 신고</a:t>
            </a:r>
            <a:endParaRPr lang="en-US" altLang="ko-KR" sz="1400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o-KR" altLang="en-US" sz="1400" dirty="0"/>
              <a:t>마스크를 착용하고 손 소독 실시한 후 타인과의 접촉 최소화한 뒤 선별 진료소로 이동              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개인 자가용 이용</a:t>
            </a:r>
            <a:r>
              <a:rPr lang="en-US" altLang="ko-KR" sz="1400" dirty="0"/>
              <a:t>, </a:t>
            </a:r>
            <a:r>
              <a:rPr lang="ko-KR" altLang="en-US" sz="1400" dirty="0"/>
              <a:t>불가능 시 택시 권고</a:t>
            </a:r>
            <a:r>
              <a:rPr lang="en-US" altLang="ko-KR" sz="1400" dirty="0"/>
              <a:t>)</a:t>
            </a: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o-KR" altLang="en-US" sz="1400" dirty="0" err="1"/>
              <a:t>유증상자</a:t>
            </a:r>
            <a:r>
              <a:rPr lang="ko-KR" altLang="en-US" sz="1400" dirty="0"/>
              <a:t> 동선 파악</a:t>
            </a:r>
            <a:r>
              <a:rPr lang="en-US" altLang="ko-KR" sz="1400" dirty="0"/>
              <a:t>(</a:t>
            </a:r>
            <a:r>
              <a:rPr lang="ko-KR" altLang="en-US" sz="1400" dirty="0"/>
              <a:t>거주지 포함</a:t>
            </a:r>
            <a:r>
              <a:rPr lang="en-US" altLang="ko-KR" sz="1400" dirty="0"/>
              <a:t>) </a:t>
            </a:r>
            <a:r>
              <a:rPr lang="ko-KR" altLang="en-US" sz="1400" dirty="0"/>
              <a:t>및 이동 동선에 따른 구단 내 </a:t>
            </a:r>
            <a:r>
              <a:rPr lang="ko-KR" altLang="en-US" sz="1400" dirty="0" err="1"/>
              <a:t>접촉자</a:t>
            </a:r>
            <a:r>
              <a:rPr lang="ko-KR" altLang="en-US" sz="1400" dirty="0"/>
              <a:t> 현황 파악</a:t>
            </a:r>
            <a:endParaRPr lang="en-US" altLang="ko-KR" sz="1400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o-KR" altLang="en-US" sz="1400" dirty="0" err="1"/>
              <a:t>유증상자</a:t>
            </a:r>
            <a:r>
              <a:rPr lang="ko-KR" altLang="en-US" sz="1400" dirty="0"/>
              <a:t> 발생 사실을 </a:t>
            </a:r>
            <a:r>
              <a:rPr lang="ko-KR" altLang="en-US" sz="1400" dirty="0" err="1"/>
              <a:t>학교내에</a:t>
            </a:r>
            <a:r>
              <a:rPr lang="ko-KR" altLang="en-US" sz="1400" dirty="0"/>
              <a:t> 공지하고 접촉 사실이 있는 선수단 및 팀 관계자는 학교 담당 선생님에게 자진 신고</a:t>
            </a:r>
            <a:endParaRPr lang="en-US" altLang="ko-KR" sz="1400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altLang="ko-KR" sz="1100" dirty="0"/>
          </a:p>
          <a:p>
            <a:pPr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/>
              <a:t>다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방역 및 소독관리</a:t>
            </a:r>
            <a:endParaRPr lang="en-US" altLang="ko-KR" sz="1400" b="1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dirty="0"/>
              <a:t>유증상자와 머물렀던 장소</a:t>
            </a:r>
            <a:r>
              <a:rPr lang="en-US" altLang="ko-KR" sz="1400" dirty="0"/>
              <a:t>(</a:t>
            </a:r>
            <a:r>
              <a:rPr lang="ko-KR" altLang="en-US" sz="1400" dirty="0" err="1"/>
              <a:t>체육실</a:t>
            </a:r>
            <a:r>
              <a:rPr lang="en-US" altLang="ko-KR" sz="1400" dirty="0"/>
              <a:t>, </a:t>
            </a:r>
            <a:r>
              <a:rPr lang="ko-KR" altLang="en-US" sz="1400" dirty="0"/>
              <a:t>훈련장 등</a:t>
            </a:r>
            <a:r>
              <a:rPr lang="en-US" altLang="ko-KR" sz="1400" dirty="0"/>
              <a:t>)</a:t>
            </a:r>
            <a:r>
              <a:rPr lang="ko-KR" altLang="en-US" sz="1400" dirty="0"/>
              <a:t>를 중심으로 방역 및 소독 실시</a:t>
            </a:r>
            <a:endParaRPr lang="en-US" altLang="ko-KR" sz="1400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dirty="0"/>
              <a:t>소독을 실시한 장소는 다음날</a:t>
            </a:r>
            <a:r>
              <a:rPr lang="en-US" altLang="ko-KR" sz="1400" dirty="0"/>
              <a:t>(24</a:t>
            </a:r>
            <a:r>
              <a:rPr lang="ko-KR" altLang="en-US" sz="1400" dirty="0"/>
              <a:t>시간 </a:t>
            </a:r>
            <a:r>
              <a:rPr lang="ko-KR" altLang="en-US" sz="1400" dirty="0" err="1"/>
              <a:t>경과시</a:t>
            </a:r>
            <a:r>
              <a:rPr lang="en-US" altLang="ko-KR" sz="1400" dirty="0"/>
              <a:t>)</a:t>
            </a:r>
            <a:r>
              <a:rPr lang="ko-KR" altLang="en-US" sz="1400" dirty="0"/>
              <a:t>까지 사용 금지</a:t>
            </a:r>
            <a:endParaRPr lang="en-US" altLang="ko-KR" sz="1400" dirty="0"/>
          </a:p>
          <a:p>
            <a:pPr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/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/>
              <a:t>라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훈련장 등 임시 출입 관리 및 검사결과</a:t>
            </a:r>
            <a:endParaRPr lang="en-US" altLang="ko-KR" sz="1400" b="1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dirty="0"/>
              <a:t>유증상자가 머물렀던 장소는 코로나 집단 검사 결과가 나올 때 까지 임시적으로 출입인원 최소화 및 관리</a:t>
            </a:r>
            <a:endParaRPr lang="en-US" altLang="ko-KR" sz="1400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b="1" dirty="0" err="1"/>
              <a:t>음성판정</a:t>
            </a:r>
            <a:r>
              <a:rPr lang="ko-KR" altLang="en-US" sz="1400" b="1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유증상자</a:t>
            </a:r>
            <a:r>
              <a:rPr lang="ko-KR" altLang="en-US" sz="1400" dirty="0"/>
              <a:t> 격리 해제</a:t>
            </a:r>
            <a:r>
              <a:rPr lang="en-US" altLang="ko-KR" sz="1400" dirty="0"/>
              <a:t> / </a:t>
            </a:r>
            <a:r>
              <a:rPr lang="ko-KR" altLang="en-US" sz="1400" b="1" dirty="0"/>
              <a:t>양성 판정 </a:t>
            </a:r>
            <a:r>
              <a:rPr lang="en-US" altLang="ko-KR" sz="1400" dirty="0"/>
              <a:t>:</a:t>
            </a:r>
            <a:r>
              <a:rPr lang="ko-KR" altLang="en-US" sz="1400" dirty="0"/>
              <a:t> 확진 환자 발생 시 기본지침 따라 대응</a:t>
            </a:r>
            <a:endParaRPr lang="en-US" altLang="ko-KR" sz="1400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89865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2. </a:t>
            </a:r>
            <a:r>
              <a:rPr lang="ko-KR" altLang="en-US" sz="1800" b="1" dirty="0"/>
              <a:t>대회기간 중 기본가이드라인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유증상자 발생시</a:t>
            </a:r>
          </a:p>
        </p:txBody>
      </p:sp>
    </p:spTree>
    <p:extLst>
      <p:ext uri="{BB962C8B-B14F-4D97-AF65-F5344CB8AC3E}">
        <p14:creationId xmlns:p14="http://schemas.microsoft.com/office/powerpoint/2010/main" val="142503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FCB6D6-3410-4C4C-8857-B6CC95E3EB53}"/>
              </a:ext>
            </a:extLst>
          </p:cNvPr>
          <p:cNvSpPr txBox="1"/>
          <p:nvPr/>
        </p:nvSpPr>
        <p:spPr>
          <a:xfrm>
            <a:off x="273050" y="692150"/>
            <a:ext cx="9069388" cy="56246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latin typeface="+mn-lt"/>
                <a:ea typeface="+mn-ea"/>
              </a:rPr>
              <a:t>2) </a:t>
            </a:r>
            <a:r>
              <a:rPr lang="ko-KR" altLang="en-US" sz="1600" b="1" dirty="0">
                <a:latin typeface="+mn-lt"/>
                <a:ea typeface="+mn-ea"/>
              </a:rPr>
              <a:t>확진 환자 발생시</a:t>
            </a:r>
            <a:endParaRPr lang="en-US" altLang="ko-KR" sz="1600" b="1" dirty="0">
              <a:latin typeface="+mn-lt"/>
              <a:ea typeface="+mn-ea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latin typeface="+mn-lt"/>
                <a:ea typeface="+mn-ea"/>
              </a:rPr>
              <a:t>가</a:t>
            </a:r>
            <a:r>
              <a:rPr lang="en-US" altLang="ko-KR" sz="1400" dirty="0">
                <a:latin typeface="+mn-lt"/>
                <a:ea typeface="+mn-ea"/>
              </a:rPr>
              <a:t>. </a:t>
            </a:r>
            <a:r>
              <a:rPr lang="ko-KR" altLang="en-US" sz="1400" dirty="0">
                <a:latin typeface="+mn-lt"/>
                <a:ea typeface="+mn-ea"/>
              </a:rPr>
              <a:t>확진 환자 발생 즉시</a:t>
            </a:r>
            <a:r>
              <a:rPr lang="en-US" altLang="ko-KR" sz="1400" dirty="0">
                <a:latin typeface="+mn-lt"/>
                <a:ea typeface="+mn-ea"/>
              </a:rPr>
              <a:t>, </a:t>
            </a:r>
            <a:r>
              <a:rPr lang="ko-KR" altLang="en-US" sz="1400" dirty="0">
                <a:latin typeface="+mn-lt"/>
                <a:ea typeface="+mn-ea"/>
              </a:rPr>
              <a:t>협회에 발생 사실 보고 후 선수단 전원 코로나 집단 검사 실시</a:t>
            </a:r>
            <a:endParaRPr lang="en-US" altLang="ko-KR" sz="1400" dirty="0">
              <a:latin typeface="+mn-lt"/>
              <a:ea typeface="+mn-ea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latin typeface="+mn-lt"/>
                <a:ea typeface="+mn-ea"/>
              </a:rPr>
              <a:t>나</a:t>
            </a:r>
            <a:r>
              <a:rPr lang="en-US" altLang="ko-KR" sz="1400" dirty="0">
                <a:latin typeface="+mn-lt"/>
                <a:ea typeface="+mn-ea"/>
              </a:rPr>
              <a:t>. </a:t>
            </a:r>
            <a:r>
              <a:rPr lang="ko-KR" altLang="en-US" sz="1400" dirty="0">
                <a:latin typeface="+mn-lt"/>
                <a:ea typeface="+mn-ea"/>
              </a:rPr>
              <a:t>질병관리본부 역학조사 협조</a:t>
            </a:r>
            <a:endParaRPr lang="en-US" altLang="ko-KR" sz="1400" dirty="0">
              <a:latin typeface="+mn-lt"/>
              <a:ea typeface="+mn-ea"/>
            </a:endParaRPr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ko-KR" altLang="en-US" sz="1400" dirty="0">
                <a:latin typeface="+mn-lt"/>
                <a:ea typeface="+mn-ea"/>
              </a:rPr>
              <a:t> 질병관리본부 주관의 심층역학조사</a:t>
            </a:r>
            <a:r>
              <a:rPr lang="en-US" altLang="ko-KR" sz="1400" dirty="0">
                <a:latin typeface="+mn-lt"/>
                <a:ea typeface="+mn-ea"/>
              </a:rPr>
              <a:t>(</a:t>
            </a:r>
            <a:r>
              <a:rPr lang="ko-KR" altLang="en-US" sz="1400" dirty="0">
                <a:latin typeface="+mn-lt"/>
                <a:ea typeface="+mn-ea"/>
              </a:rPr>
              <a:t>이동경로</a:t>
            </a:r>
            <a:r>
              <a:rPr lang="en-US" altLang="ko-KR" sz="1400" dirty="0">
                <a:latin typeface="+mn-lt"/>
                <a:ea typeface="+mn-ea"/>
              </a:rPr>
              <a:t>, </a:t>
            </a:r>
            <a:r>
              <a:rPr lang="ko-KR" altLang="en-US" sz="1400" dirty="0">
                <a:latin typeface="+mn-lt"/>
                <a:ea typeface="+mn-ea"/>
              </a:rPr>
              <a:t>선수단 및 팀 관계자 명단</a:t>
            </a:r>
            <a:r>
              <a:rPr lang="en-US" altLang="ko-KR" sz="1400" dirty="0">
                <a:latin typeface="+mn-lt"/>
                <a:ea typeface="+mn-ea"/>
              </a:rPr>
              <a:t>)</a:t>
            </a:r>
            <a:r>
              <a:rPr lang="ko-KR" altLang="en-US" sz="1400" dirty="0">
                <a:latin typeface="+mn-lt"/>
                <a:ea typeface="+mn-ea"/>
              </a:rPr>
              <a:t>실시에 적극협조</a:t>
            </a:r>
            <a:endParaRPr lang="en-US" altLang="ko-KR" sz="1400" dirty="0">
              <a:latin typeface="+mn-lt"/>
              <a:ea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+mn-lt"/>
              <a:ea typeface="+mn-ea"/>
            </a:endParaRPr>
          </a:p>
          <a:p>
            <a:pPr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>
                <a:latin typeface="+mn-lt"/>
                <a:ea typeface="+mn-ea"/>
              </a:rPr>
              <a:t>다</a:t>
            </a:r>
            <a:r>
              <a:rPr lang="en-US" altLang="ko-KR" sz="1400" b="1" dirty="0">
                <a:latin typeface="+mn-lt"/>
                <a:ea typeface="+mn-ea"/>
              </a:rPr>
              <a:t>. </a:t>
            </a:r>
            <a:r>
              <a:rPr lang="ko-KR" altLang="en-US" sz="1400" b="1" dirty="0">
                <a:latin typeface="+mn-lt"/>
                <a:ea typeface="+mn-ea"/>
              </a:rPr>
              <a:t>확진 환자 </a:t>
            </a:r>
            <a:r>
              <a:rPr lang="ko-KR" altLang="en-US" sz="1400" b="1" dirty="0" err="1">
                <a:latin typeface="+mn-lt"/>
                <a:ea typeface="+mn-ea"/>
              </a:rPr>
              <a:t>접촉자</a:t>
            </a:r>
            <a:r>
              <a:rPr lang="ko-KR" altLang="en-US" sz="1400" b="1" dirty="0">
                <a:latin typeface="+mn-lt"/>
                <a:ea typeface="+mn-ea"/>
              </a:rPr>
              <a:t> 관리</a:t>
            </a:r>
            <a:endParaRPr lang="en-US" altLang="ko-KR" sz="1400" b="1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dirty="0">
                <a:latin typeface="+mn-lt"/>
                <a:ea typeface="+mn-ea"/>
              </a:rPr>
              <a:t>질병관리본부 역학조사 결과에 따라 확진 환자 </a:t>
            </a:r>
            <a:r>
              <a:rPr lang="ko-KR" altLang="en-US" sz="1400" dirty="0" err="1">
                <a:latin typeface="+mn-lt"/>
                <a:ea typeface="+mn-ea"/>
              </a:rPr>
              <a:t>접촉자</a:t>
            </a:r>
            <a:r>
              <a:rPr lang="ko-KR" altLang="en-US" sz="1400" dirty="0">
                <a:latin typeface="+mn-lt"/>
                <a:ea typeface="+mn-ea"/>
              </a:rPr>
              <a:t> 명단 파악</a:t>
            </a:r>
            <a:endParaRPr lang="en-US" altLang="ko-KR" sz="1400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dirty="0">
                <a:latin typeface="+mn-lt"/>
                <a:ea typeface="+mn-ea"/>
              </a:rPr>
              <a:t>확진 환자 접촉자는 자가격리 대상자로 마지막 접촉일로부터 </a:t>
            </a:r>
            <a:r>
              <a:rPr lang="en-US" altLang="ko-KR" sz="1400" dirty="0">
                <a:latin typeface="+mn-lt"/>
                <a:ea typeface="+mn-ea"/>
              </a:rPr>
              <a:t>14</a:t>
            </a:r>
            <a:r>
              <a:rPr lang="ko-KR" altLang="en-US" sz="1400" dirty="0">
                <a:latin typeface="+mn-lt"/>
                <a:ea typeface="+mn-ea"/>
              </a:rPr>
              <a:t>일간 자가 격리 및 능동감시</a:t>
            </a:r>
            <a:r>
              <a:rPr lang="en-US" altLang="ko-KR" sz="1400" dirty="0">
                <a:latin typeface="+mn-lt"/>
                <a:ea typeface="+mn-ea"/>
              </a:rPr>
              <a:t>(</a:t>
            </a:r>
            <a:r>
              <a:rPr lang="ko-KR" altLang="en-US" sz="1400" dirty="0">
                <a:latin typeface="+mn-lt"/>
                <a:ea typeface="+mn-ea"/>
              </a:rPr>
              <a:t>관할보건소</a:t>
            </a:r>
            <a:r>
              <a:rPr lang="en-US" altLang="ko-KR" sz="1400" dirty="0">
                <a:latin typeface="+mn-lt"/>
                <a:ea typeface="+mn-ea"/>
              </a:rPr>
              <a:t>)</a:t>
            </a: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latin typeface="+mn-lt"/>
                <a:ea typeface="+mn-ea"/>
              </a:rPr>
              <a:t>     (</a:t>
            </a:r>
            <a:r>
              <a:rPr lang="ko-KR" altLang="en-US" sz="1400" dirty="0">
                <a:latin typeface="+mn-lt"/>
                <a:ea typeface="+mn-ea"/>
              </a:rPr>
              <a:t>해당 접촉자는 자가격리 통지서에 명시된 기한까지 선수단 합류 및 학교에 접근 금지</a:t>
            </a:r>
            <a:endParaRPr lang="en-US" altLang="ko-KR" sz="1400" dirty="0">
              <a:latin typeface="+mn-lt"/>
              <a:ea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latin typeface="+mn-lt"/>
                <a:ea typeface="+mn-ea"/>
              </a:rPr>
              <a:t>3.   </a:t>
            </a:r>
            <a:r>
              <a:rPr lang="ko-KR" altLang="en-US" sz="1400" spc="-100" dirty="0">
                <a:latin typeface="+mn-lt"/>
                <a:ea typeface="+mn-ea"/>
              </a:rPr>
              <a:t>확진 환자 </a:t>
            </a:r>
            <a:r>
              <a:rPr lang="ko-KR" altLang="en-US" sz="1400" spc="-100" dirty="0" err="1">
                <a:latin typeface="+mn-lt"/>
                <a:ea typeface="+mn-ea"/>
              </a:rPr>
              <a:t>접촉자</a:t>
            </a:r>
            <a:r>
              <a:rPr lang="ko-KR" altLang="en-US" sz="1400" spc="-100" dirty="0">
                <a:latin typeface="+mn-lt"/>
                <a:ea typeface="+mn-ea"/>
              </a:rPr>
              <a:t> 중 유증상자 발생시에는 관할보건소 및 질병관리본부 콜센터</a:t>
            </a:r>
            <a:r>
              <a:rPr lang="en-US" altLang="ko-KR" sz="1400" spc="-100" dirty="0">
                <a:latin typeface="+mn-lt"/>
                <a:ea typeface="+mn-ea"/>
              </a:rPr>
              <a:t>(1339)</a:t>
            </a:r>
            <a:r>
              <a:rPr lang="ko-KR" altLang="en-US" sz="1400" spc="-100" dirty="0">
                <a:latin typeface="+mn-lt"/>
                <a:ea typeface="+mn-ea"/>
              </a:rPr>
              <a:t>에 신고하여 조치에 따름</a:t>
            </a:r>
            <a:endParaRPr lang="en-US" altLang="ko-KR" sz="1400" spc="-100" dirty="0">
              <a:latin typeface="+mn-lt"/>
              <a:ea typeface="+mn-ea"/>
            </a:endParaRPr>
          </a:p>
          <a:p>
            <a:pPr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+mn-lt"/>
              <a:ea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/>
              <a:t>라</a:t>
            </a:r>
            <a:r>
              <a:rPr lang="en-US" altLang="ko-KR" sz="1400" b="1" dirty="0"/>
              <a:t>. </a:t>
            </a:r>
            <a:r>
              <a:rPr lang="ko-KR" altLang="en-US" sz="1400" b="1" dirty="0"/>
              <a:t>건물 통제 및 방역 조치</a:t>
            </a:r>
            <a:endParaRPr lang="en-US" altLang="ko-KR" sz="1400" b="1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dirty="0"/>
              <a:t>중앙방역대책본부 지침에 따라 해당 훈련장 등 건물 출입 폐쇄 조치 및 방역 소독 요청</a:t>
            </a:r>
            <a:r>
              <a:rPr lang="en-US" altLang="ko-KR" sz="1400" dirty="0"/>
              <a:t>(</a:t>
            </a:r>
            <a:r>
              <a:rPr lang="ko-KR" altLang="en-US" sz="1400" dirty="0"/>
              <a:t>관한보건소</a:t>
            </a:r>
            <a:r>
              <a:rPr lang="en-US" altLang="ko-KR" sz="1400" dirty="0"/>
              <a:t>)</a:t>
            </a: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dirty="0"/>
              <a:t>방역 소독을 실시한 장소는 다음 날</a:t>
            </a:r>
            <a:r>
              <a:rPr lang="en-US" altLang="ko-KR" sz="1400" dirty="0"/>
              <a:t>(24</a:t>
            </a:r>
            <a:r>
              <a:rPr lang="ko-KR" altLang="en-US" sz="1400" dirty="0"/>
              <a:t>시간 경과 시</a:t>
            </a:r>
            <a:r>
              <a:rPr lang="en-US" altLang="ko-KR" sz="1400" dirty="0"/>
              <a:t>)</a:t>
            </a:r>
            <a:r>
              <a:rPr lang="ko-KR" altLang="en-US" sz="1400" dirty="0"/>
              <a:t>까지 사용금지</a:t>
            </a:r>
            <a:endParaRPr lang="en-US" altLang="ko-KR" sz="1400" dirty="0"/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endParaRPr lang="en-US" altLang="ko-KR" sz="1400" dirty="0"/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/>
              <a:t>마</a:t>
            </a:r>
            <a:r>
              <a:rPr lang="en-US" altLang="ko-KR" sz="1400" b="1" dirty="0"/>
              <a:t>.  </a:t>
            </a:r>
            <a:r>
              <a:rPr lang="ko-KR" altLang="en-US" sz="1400" b="1" dirty="0"/>
              <a:t>확진 환자의 사후관리</a:t>
            </a:r>
            <a:endParaRPr lang="en-US" altLang="ko-KR" sz="1400" b="1" dirty="0"/>
          </a:p>
          <a:p>
            <a:pPr marL="285750" indent="-28575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ko-KR" altLang="en-US" sz="1400" dirty="0"/>
              <a:t>확진 환자는 격리해제 기준에 따라 완치 판정</a:t>
            </a:r>
            <a:r>
              <a:rPr lang="en-US" altLang="ko-KR" sz="1400" dirty="0"/>
              <a:t>(</a:t>
            </a:r>
            <a:r>
              <a:rPr lang="ko-KR" altLang="en-US" sz="1400" dirty="0"/>
              <a:t>격리해제 결정</a:t>
            </a:r>
            <a:r>
              <a:rPr lang="en-US" altLang="ko-KR" sz="1400" dirty="0"/>
              <a:t>)</a:t>
            </a:r>
            <a:r>
              <a:rPr lang="ko-KR" altLang="en-US" sz="1400" dirty="0"/>
              <a:t>을 통보 받은 후 선수단 합류</a:t>
            </a:r>
            <a:br>
              <a:rPr lang="en-US" altLang="ko-KR" sz="1400" b="1" dirty="0"/>
            </a:br>
            <a:endParaRPr lang="en-US" altLang="ko-KR" sz="1400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93466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2.</a:t>
            </a:r>
            <a:r>
              <a:rPr lang="ko-KR" altLang="en-US" sz="1800" b="1" dirty="0"/>
              <a:t> 대회기간 중 기본 가이드라인 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확진 환자 발생 시</a:t>
            </a:r>
          </a:p>
        </p:txBody>
      </p:sp>
    </p:spTree>
    <p:extLst>
      <p:ext uri="{BB962C8B-B14F-4D97-AF65-F5344CB8AC3E}">
        <p14:creationId xmlns:p14="http://schemas.microsoft.com/office/powerpoint/2010/main" val="104119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FCB6D6-3410-4C4C-8857-B6CC95E3EB53}"/>
              </a:ext>
            </a:extLst>
          </p:cNvPr>
          <p:cNvSpPr txBox="1"/>
          <p:nvPr/>
        </p:nvSpPr>
        <p:spPr>
          <a:xfrm>
            <a:off x="178638" y="703556"/>
            <a:ext cx="9512020" cy="5215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경기 필수 참여자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선수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지도자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)</a:t>
            </a: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6826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3. </a:t>
            </a:r>
            <a:r>
              <a:rPr lang="ko-KR" altLang="en-US" sz="1800" b="1" dirty="0"/>
              <a:t>대회기간 중  기본</a:t>
            </a:r>
            <a:r>
              <a:rPr lang="en-US" altLang="ko-KR" sz="1800" b="1" dirty="0"/>
              <a:t> </a:t>
            </a:r>
            <a:r>
              <a:rPr lang="ko-KR" altLang="en-US" sz="1800" b="1" dirty="0"/>
              <a:t>가이드라인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경기 필수 참여자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BFDA88E-18B8-4EA9-8C5A-1F3D7FCDA3CD}"/>
              </a:ext>
            </a:extLst>
          </p:cNvPr>
          <p:cNvSpPr/>
          <p:nvPr/>
        </p:nvSpPr>
        <p:spPr>
          <a:xfrm>
            <a:off x="523513" y="2546447"/>
            <a:ext cx="1117119" cy="810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유증상자</a:t>
            </a:r>
            <a:endParaRPr lang="en-US" altLang="ko-KR" sz="1400" dirty="0"/>
          </a:p>
          <a:p>
            <a:pPr algn="ctr"/>
            <a:r>
              <a:rPr lang="ko-KR" altLang="en-US" sz="1400" dirty="0"/>
              <a:t>격리해제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5C656D2-AED4-431B-A48C-CBDC020A0BF7}"/>
              </a:ext>
            </a:extLst>
          </p:cNvPr>
          <p:cNvSpPr/>
          <p:nvPr/>
        </p:nvSpPr>
        <p:spPr>
          <a:xfrm>
            <a:off x="4239568" y="2575479"/>
            <a:ext cx="1575554" cy="781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진단검사</a:t>
            </a:r>
          </a:p>
        </p:txBody>
      </p:sp>
      <p:sp>
        <p:nvSpPr>
          <p:cNvPr id="4" name="순서도: 준비 3">
            <a:extLst>
              <a:ext uri="{FF2B5EF4-FFF2-40B4-BE49-F238E27FC236}">
                <a16:creationId xmlns:a16="http://schemas.microsoft.com/office/drawing/2014/main" id="{84C0C443-1059-4E64-A38E-830A5ADA511C}"/>
              </a:ext>
            </a:extLst>
          </p:cNvPr>
          <p:cNvSpPr/>
          <p:nvPr/>
        </p:nvSpPr>
        <p:spPr>
          <a:xfrm>
            <a:off x="4079774" y="1340768"/>
            <a:ext cx="1665318" cy="864095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유증상자</a:t>
            </a:r>
            <a:endParaRPr lang="en-US" altLang="ko-KR" sz="1600" dirty="0"/>
          </a:p>
          <a:p>
            <a:pPr algn="ctr"/>
            <a:r>
              <a:rPr lang="ko-KR" altLang="en-US" sz="1600" dirty="0"/>
              <a:t>발생</a:t>
            </a:r>
          </a:p>
        </p:txBody>
      </p:sp>
      <p:sp>
        <p:nvSpPr>
          <p:cNvPr id="9" name="순서도: 준비 8">
            <a:extLst>
              <a:ext uri="{FF2B5EF4-FFF2-40B4-BE49-F238E27FC236}">
                <a16:creationId xmlns:a16="http://schemas.microsoft.com/office/drawing/2014/main" id="{850467F1-6488-4EC6-944D-388B0065B03C}"/>
              </a:ext>
            </a:extLst>
          </p:cNvPr>
          <p:cNvSpPr/>
          <p:nvPr/>
        </p:nvSpPr>
        <p:spPr>
          <a:xfrm>
            <a:off x="4275077" y="3739168"/>
            <a:ext cx="1545301" cy="864095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양성</a:t>
            </a:r>
            <a:endParaRPr lang="en-US" altLang="ko-KR" dirty="0"/>
          </a:p>
          <a:p>
            <a:pPr algn="ctr"/>
            <a:r>
              <a:rPr lang="ko-KR" altLang="en-US" dirty="0"/>
              <a:t>판정</a:t>
            </a:r>
          </a:p>
        </p:txBody>
      </p:sp>
      <p:sp>
        <p:nvSpPr>
          <p:cNvPr id="10" name="순서도: 준비 9">
            <a:extLst>
              <a:ext uri="{FF2B5EF4-FFF2-40B4-BE49-F238E27FC236}">
                <a16:creationId xmlns:a16="http://schemas.microsoft.com/office/drawing/2014/main" id="{0528B3A9-F3C3-4EAA-9694-50078774F26C}"/>
              </a:ext>
            </a:extLst>
          </p:cNvPr>
          <p:cNvSpPr/>
          <p:nvPr/>
        </p:nvSpPr>
        <p:spPr>
          <a:xfrm>
            <a:off x="2131440" y="2546447"/>
            <a:ext cx="1392874" cy="864095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음성</a:t>
            </a:r>
            <a:endParaRPr lang="en-US" altLang="ko-KR" dirty="0"/>
          </a:p>
          <a:p>
            <a:pPr algn="ctr"/>
            <a:r>
              <a:rPr lang="ko-KR" altLang="en-US" dirty="0"/>
              <a:t>판정</a:t>
            </a: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FB4A66B2-D778-46D6-844B-2084C6987A97}"/>
              </a:ext>
            </a:extLst>
          </p:cNvPr>
          <p:cNvCxnSpPr/>
          <p:nvPr/>
        </p:nvCxnSpPr>
        <p:spPr>
          <a:xfrm>
            <a:off x="4953000" y="2233895"/>
            <a:ext cx="0" cy="341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D8A78718-E966-44A1-A4AF-F1F634CB7039}"/>
              </a:ext>
            </a:extLst>
          </p:cNvPr>
          <p:cNvCxnSpPr/>
          <p:nvPr/>
        </p:nvCxnSpPr>
        <p:spPr>
          <a:xfrm>
            <a:off x="4961791" y="3400074"/>
            <a:ext cx="0" cy="3732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표 14">
            <a:extLst>
              <a:ext uri="{FF2B5EF4-FFF2-40B4-BE49-F238E27FC236}">
                <a16:creationId xmlns:a16="http://schemas.microsoft.com/office/drawing/2014/main" id="{61DD1428-773E-47C1-A28E-7ABDA8AAA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732489"/>
              </p:ext>
            </p:extLst>
          </p:nvPr>
        </p:nvGraphicFramePr>
        <p:xfrm>
          <a:off x="531533" y="4923312"/>
          <a:ext cx="9032387" cy="1174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2387">
                  <a:extLst>
                    <a:ext uri="{9D8B030D-6E8A-4147-A177-3AD203B41FA5}">
                      <a16:colId xmlns:a16="http://schemas.microsoft.com/office/drawing/2014/main" val="2532422079"/>
                    </a:ext>
                  </a:extLst>
                </a:gridCol>
              </a:tblGrid>
              <a:tr h="117471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*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확진자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판정 후 </a:t>
                      </a:r>
                      <a:r>
                        <a:rPr lang="ko-KR" altLang="en-US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접촉자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분류 기준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접촉자는 시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군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보건소 및 시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 즉각 대응팀에 역학조사를 통해 확정</a:t>
                      </a:r>
                      <a:endParaRPr lang="en-US" altLang="ko-KR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접촉자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범위는 시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 즉각 </a:t>
                      </a:r>
                      <a:r>
                        <a:rPr lang="ko-KR" altLang="en-US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대응팀이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확진 환자의 증상 및 마스크 착용 여부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노출 상황 및 </a:t>
                      </a:r>
                      <a:r>
                        <a:rPr lang="ko-KR" altLang="en-US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시기등을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en-US" altLang="ko-KR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고려하여 결정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확진 환자와 마지막 접촉일 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 이내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9436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6" name="잉크 15">
                <a:extLst>
                  <a:ext uri="{FF2B5EF4-FFF2-40B4-BE49-F238E27FC236}">
                    <a16:creationId xmlns:a16="http://schemas.microsoft.com/office/drawing/2014/main" id="{488D496F-089F-4A5B-A0F3-34036704BDF3}"/>
                  </a:ext>
                </a:extLst>
              </p14:cNvPr>
              <p14:cNvContentPartPr/>
              <p14:nvPr/>
            </p14:nvContentPartPr>
            <p14:xfrm>
              <a:off x="5539299" y="5512470"/>
              <a:ext cx="360" cy="360"/>
            </p14:xfrm>
          </p:contentPart>
        </mc:Choice>
        <mc:Fallback xmlns="">
          <p:pic>
            <p:nvPicPr>
              <p:cNvPr id="16" name="잉크 1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488D496F-089F-4A5B-A0F3-34036704BDF3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530299" y="550383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잉크 16">
                <a:extLst>
                  <a:ext uri="{FF2B5EF4-FFF2-40B4-BE49-F238E27FC236}">
                    <a16:creationId xmlns:a16="http://schemas.microsoft.com/office/drawing/2014/main" id="{C4E516D2-C8C8-491D-BFF6-1280E1B14B32}"/>
                  </a:ext>
                </a:extLst>
              </p14:cNvPr>
              <p14:cNvContentPartPr/>
              <p14:nvPr/>
            </p14:nvContentPartPr>
            <p14:xfrm>
              <a:off x="5201979" y="5565750"/>
              <a:ext cx="360" cy="360"/>
            </p14:xfrm>
          </p:contentPart>
        </mc:Choice>
        <mc:Fallback xmlns="">
          <p:pic>
            <p:nvPicPr>
              <p:cNvPr id="17" name="잉크 1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4E516D2-C8C8-491D-BFF6-1280E1B14B32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193339" y="55571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잉크 17">
                <a:extLst>
                  <a:ext uri="{FF2B5EF4-FFF2-40B4-BE49-F238E27FC236}">
                    <a16:creationId xmlns:a16="http://schemas.microsoft.com/office/drawing/2014/main" id="{5F20AA66-62B3-4F2E-BE5B-5D76F660E37E}"/>
                  </a:ext>
                </a:extLst>
              </p14:cNvPr>
              <p14:cNvContentPartPr/>
              <p14:nvPr/>
            </p14:nvContentPartPr>
            <p14:xfrm>
              <a:off x="5272899" y="5317350"/>
              <a:ext cx="360" cy="360"/>
            </p14:xfrm>
          </p:contentPart>
        </mc:Choice>
        <mc:Fallback xmlns="">
          <p:pic>
            <p:nvPicPr>
              <p:cNvPr id="18" name="잉크 17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F20AA66-62B3-4F2E-BE5B-5D76F660E37E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263899" y="530835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" name="잉크 18">
                <a:extLst>
                  <a:ext uri="{FF2B5EF4-FFF2-40B4-BE49-F238E27FC236}">
                    <a16:creationId xmlns:a16="http://schemas.microsoft.com/office/drawing/2014/main" id="{66934A9B-D311-4C14-A0F9-52D2364E6CA2}"/>
                  </a:ext>
                </a:extLst>
              </p14:cNvPr>
              <p14:cNvContentPartPr/>
              <p14:nvPr/>
            </p14:nvContentPartPr>
            <p14:xfrm>
              <a:off x="3755139" y="5689950"/>
              <a:ext cx="360" cy="360"/>
            </p14:xfrm>
          </p:contentPart>
        </mc:Choice>
        <mc:Fallback xmlns="">
          <p:pic>
            <p:nvPicPr>
              <p:cNvPr id="19" name="잉크 1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66934A9B-D311-4C14-A0F9-52D2364E6CA2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746139" y="56813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잉크 19">
                <a:extLst>
                  <a:ext uri="{FF2B5EF4-FFF2-40B4-BE49-F238E27FC236}">
                    <a16:creationId xmlns:a16="http://schemas.microsoft.com/office/drawing/2014/main" id="{974C1328-17C3-4695-904A-C19350893814}"/>
                  </a:ext>
                </a:extLst>
              </p14:cNvPr>
              <p14:cNvContentPartPr/>
              <p14:nvPr/>
            </p14:nvContentPartPr>
            <p14:xfrm>
              <a:off x="2591979" y="5497710"/>
              <a:ext cx="360" cy="24120"/>
            </p14:xfrm>
          </p:contentPart>
        </mc:Choice>
        <mc:Fallback xmlns="">
          <p:pic>
            <p:nvPicPr>
              <p:cNvPr id="20" name="잉크 19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974C1328-17C3-4695-904A-C19350893814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582979" y="5488710"/>
                <a:ext cx="1800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잉크 20">
                <a:extLst>
                  <a:ext uri="{FF2B5EF4-FFF2-40B4-BE49-F238E27FC236}">
                    <a16:creationId xmlns:a16="http://schemas.microsoft.com/office/drawing/2014/main" id="{BD16D3D2-E624-42EF-8F39-ED130C2F7AAF}"/>
                  </a:ext>
                </a:extLst>
              </p14:cNvPr>
              <p14:cNvContentPartPr/>
              <p14:nvPr/>
            </p14:nvContentPartPr>
            <p14:xfrm>
              <a:off x="7021779" y="5654670"/>
              <a:ext cx="360" cy="360"/>
            </p14:xfrm>
          </p:contentPart>
        </mc:Choice>
        <mc:Fallback xmlns="">
          <p:pic>
            <p:nvPicPr>
              <p:cNvPr id="21" name="잉크 20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BD16D3D2-E624-42EF-8F39-ED130C2F7AA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13139" y="564603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잉크 21">
                <a:extLst>
                  <a:ext uri="{FF2B5EF4-FFF2-40B4-BE49-F238E27FC236}">
                    <a16:creationId xmlns:a16="http://schemas.microsoft.com/office/drawing/2014/main" id="{0866830B-9473-45ED-AD44-27EDBF2F0615}"/>
                  </a:ext>
                </a:extLst>
              </p14:cNvPr>
              <p14:cNvContentPartPr/>
              <p14:nvPr/>
            </p14:nvContentPartPr>
            <p14:xfrm>
              <a:off x="6844299" y="5734590"/>
              <a:ext cx="360" cy="360"/>
            </p14:xfrm>
          </p:contentPart>
        </mc:Choice>
        <mc:Fallback xmlns="">
          <p:pic>
            <p:nvPicPr>
              <p:cNvPr id="22" name="잉크 21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0866830B-9473-45ED-AD44-27EDBF2F0615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835659" y="572559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잉크 22">
                <a:extLst>
                  <a:ext uri="{FF2B5EF4-FFF2-40B4-BE49-F238E27FC236}">
                    <a16:creationId xmlns:a16="http://schemas.microsoft.com/office/drawing/2014/main" id="{9CA54141-959E-49CF-8D77-166D62B38EEB}"/>
                  </a:ext>
                </a:extLst>
              </p14:cNvPr>
              <p14:cNvContentPartPr/>
              <p14:nvPr/>
            </p14:nvContentPartPr>
            <p14:xfrm>
              <a:off x="1757499" y="4349670"/>
              <a:ext cx="360" cy="360"/>
            </p14:xfrm>
          </p:contentPart>
        </mc:Choice>
        <mc:Fallback xmlns="">
          <p:pic>
            <p:nvPicPr>
              <p:cNvPr id="23" name="잉크 2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9CA54141-959E-49CF-8D77-166D62B38EEB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48499" y="434067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" name="잉크 23">
                <a:extLst>
                  <a:ext uri="{FF2B5EF4-FFF2-40B4-BE49-F238E27FC236}">
                    <a16:creationId xmlns:a16="http://schemas.microsoft.com/office/drawing/2014/main" id="{589CD57A-6BE9-4A43-8C64-6FFFB87C1493}"/>
                  </a:ext>
                </a:extLst>
              </p14:cNvPr>
              <p14:cNvContentPartPr/>
              <p14:nvPr/>
            </p14:nvContentPartPr>
            <p14:xfrm>
              <a:off x="2467779" y="5707950"/>
              <a:ext cx="360" cy="360"/>
            </p14:xfrm>
          </p:contentPart>
        </mc:Choice>
        <mc:Fallback xmlns="">
          <p:pic>
            <p:nvPicPr>
              <p:cNvPr id="24" name="잉크 23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89CD57A-6BE9-4A43-8C64-6FFFB87C1493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459139" y="56993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5" name="잉크 24">
                <a:extLst>
                  <a:ext uri="{FF2B5EF4-FFF2-40B4-BE49-F238E27FC236}">
                    <a16:creationId xmlns:a16="http://schemas.microsoft.com/office/drawing/2014/main" id="{D5637237-8B34-4CD5-8856-6D2E8083842E}"/>
                  </a:ext>
                </a:extLst>
              </p14:cNvPr>
              <p14:cNvContentPartPr/>
              <p14:nvPr/>
            </p14:nvContentPartPr>
            <p14:xfrm>
              <a:off x="4500699" y="5979750"/>
              <a:ext cx="360" cy="3960"/>
            </p14:xfrm>
          </p:contentPart>
        </mc:Choice>
        <mc:Fallback xmlns="">
          <p:pic>
            <p:nvPicPr>
              <p:cNvPr id="25" name="잉크 2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D5637237-8B34-4CD5-8856-6D2E8083842E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4492059" y="5970750"/>
                <a:ext cx="1800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6" name="잉크 25">
                <a:extLst>
                  <a:ext uri="{FF2B5EF4-FFF2-40B4-BE49-F238E27FC236}">
                    <a16:creationId xmlns:a16="http://schemas.microsoft.com/office/drawing/2014/main" id="{C5FDAACC-AB3E-4BA7-AFB1-B8870420DFF8}"/>
                  </a:ext>
                </a:extLst>
              </p14:cNvPr>
              <p14:cNvContentPartPr/>
              <p14:nvPr/>
            </p14:nvContentPartPr>
            <p14:xfrm>
              <a:off x="6187299" y="5557110"/>
              <a:ext cx="360" cy="360"/>
            </p14:xfrm>
          </p:contentPart>
        </mc:Choice>
        <mc:Fallback xmlns="">
          <p:pic>
            <p:nvPicPr>
              <p:cNvPr id="26" name="잉크 2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5FDAACC-AB3E-4BA7-AFB1-B8870420DFF8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178299" y="5548110"/>
                <a:ext cx="18000" cy="1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28" name="표 14">
            <a:extLst>
              <a:ext uri="{FF2B5EF4-FFF2-40B4-BE49-F238E27FC236}">
                <a16:creationId xmlns:a16="http://schemas.microsoft.com/office/drawing/2014/main" id="{068AF6DD-8DB7-4EEF-BD61-FAFBDE313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34331"/>
              </p:ext>
            </p:extLst>
          </p:nvPr>
        </p:nvGraphicFramePr>
        <p:xfrm>
          <a:off x="6310634" y="1385400"/>
          <a:ext cx="3112752" cy="537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2752">
                  <a:extLst>
                    <a:ext uri="{9D8B030D-6E8A-4147-A177-3AD203B41FA5}">
                      <a16:colId xmlns:a16="http://schemas.microsoft.com/office/drawing/2014/main" val="2532422079"/>
                    </a:ext>
                  </a:extLst>
                </a:gridCol>
              </a:tblGrid>
              <a:tr h="531432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유증상자 격리 조치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접촉자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훈련 및 경기 참가가능</a:t>
                      </a:r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9436"/>
                  </a:ext>
                </a:extLst>
              </a:tr>
            </a:tbl>
          </a:graphicData>
        </a:graphic>
      </p:graphicFrame>
      <p:graphicFrame>
        <p:nvGraphicFramePr>
          <p:cNvPr id="27" name="표 14">
            <a:extLst>
              <a:ext uri="{FF2B5EF4-FFF2-40B4-BE49-F238E27FC236}">
                <a16:creationId xmlns:a16="http://schemas.microsoft.com/office/drawing/2014/main" id="{DF7C66EA-D69E-4FCF-B69C-31BF54967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447379"/>
              </p:ext>
            </p:extLst>
          </p:nvPr>
        </p:nvGraphicFramePr>
        <p:xfrm>
          <a:off x="6187299" y="3392123"/>
          <a:ext cx="3236088" cy="1287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088">
                  <a:extLst>
                    <a:ext uri="{9D8B030D-6E8A-4147-A177-3AD203B41FA5}">
                      <a16:colId xmlns:a16="http://schemas.microsoft.com/office/drawing/2014/main" val="2532422079"/>
                    </a:ext>
                  </a:extLst>
                </a:gridCol>
              </a:tblGrid>
              <a:tr h="1287546">
                <a:tc>
                  <a:txBody>
                    <a:bodyPr/>
                    <a:lstStyle/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</a:rPr>
                        <a:t>확진환자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 및 </a:t>
                      </a: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</a:rPr>
                        <a:t>접촉자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 자가격리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</a:rPr>
                        <a:t>최조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  *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격리기간 중 단체 훈련 참가 불가</a:t>
                      </a: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2.  </a:t>
                      </a: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</a:rPr>
                        <a:t>접촉자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 범위에 해당되는 팀의 경기 최소 </a:t>
                      </a: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     2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주일 순연</a:t>
                      </a: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3. 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역학조사관의 조사 결과에 따라 협회는 </a:t>
                      </a: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일정 재개 시점 결정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9436"/>
                  </a:ext>
                </a:extLst>
              </a:tr>
            </a:tbl>
          </a:graphicData>
        </a:graphic>
      </p:graphicFrame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AC9B153C-42DB-44E3-8BB3-59AC2EDB28BB}"/>
              </a:ext>
            </a:extLst>
          </p:cNvPr>
          <p:cNvCxnSpPr/>
          <p:nvPr/>
        </p:nvCxnSpPr>
        <p:spPr>
          <a:xfrm flipH="1">
            <a:off x="3524314" y="2924944"/>
            <a:ext cx="7152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2CF8F20B-394E-439D-B20C-3E61752FC090}"/>
              </a:ext>
            </a:extLst>
          </p:cNvPr>
          <p:cNvCxnSpPr/>
          <p:nvPr/>
        </p:nvCxnSpPr>
        <p:spPr>
          <a:xfrm>
            <a:off x="1640632" y="2996952"/>
            <a:ext cx="4908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07D941F0-7631-4EF9-9CD2-9AAFC9111ED6}"/>
              </a:ext>
            </a:extLst>
          </p:cNvPr>
          <p:cNvCxnSpPr/>
          <p:nvPr/>
        </p:nvCxnSpPr>
        <p:spPr>
          <a:xfrm>
            <a:off x="5745092" y="1772816"/>
            <a:ext cx="5655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18" name="직선 연결선 9217">
            <a:extLst>
              <a:ext uri="{FF2B5EF4-FFF2-40B4-BE49-F238E27FC236}">
                <a16:creationId xmlns:a16="http://schemas.microsoft.com/office/drawing/2014/main" id="{F8791C46-DDA3-4D53-8225-3E668222A56F}"/>
              </a:ext>
            </a:extLst>
          </p:cNvPr>
          <p:cNvCxnSpPr/>
          <p:nvPr/>
        </p:nvCxnSpPr>
        <p:spPr>
          <a:xfrm>
            <a:off x="5815122" y="4149080"/>
            <a:ext cx="3721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965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FCB6D6-3410-4C4C-8857-B6CC95E3EB53}"/>
              </a:ext>
            </a:extLst>
          </p:cNvPr>
          <p:cNvSpPr txBox="1"/>
          <p:nvPr/>
        </p:nvSpPr>
        <p:spPr>
          <a:xfrm>
            <a:off x="178638" y="703556"/>
            <a:ext cx="9512020" cy="5538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2)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대회운영요원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대회임원장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경기부장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심판부장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기술임원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, </a:t>
            </a:r>
            <a:r>
              <a:rPr lang="ko-KR" altLang="en-US" sz="1600" b="1" dirty="0" err="1">
                <a:solidFill>
                  <a:srgbClr val="FF0000"/>
                </a:solidFill>
                <a:latin typeface="+mn-lt"/>
                <a:ea typeface="+mn-ea"/>
              </a:rPr>
              <a:t>경기부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심판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기록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/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계시원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)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  </a:t>
            </a:r>
            <a:r>
              <a:rPr lang="en-US" altLang="ko-KR" sz="1400" dirty="0"/>
              <a:t>※ </a:t>
            </a:r>
            <a:r>
              <a:rPr lang="ko-KR" altLang="en-US" sz="1400" dirty="0"/>
              <a:t>협회관계자는 선수단과의 불필요한 </a:t>
            </a:r>
            <a:br>
              <a:rPr lang="en-US" altLang="ko-KR" sz="1400" dirty="0"/>
            </a:br>
            <a:r>
              <a:rPr lang="en-US" altLang="ko-KR" sz="1400" dirty="0"/>
              <a:t>     </a:t>
            </a:r>
            <a:r>
              <a:rPr lang="ko-KR" altLang="en-US" sz="1400" dirty="0"/>
              <a:t>접촉 최소화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72583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3. </a:t>
            </a:r>
            <a:r>
              <a:rPr lang="ko-KR" altLang="en-US" sz="1800" b="1" dirty="0"/>
              <a:t>대회기간 중  기본</a:t>
            </a:r>
            <a:r>
              <a:rPr lang="en-US" altLang="ko-KR" sz="1800" b="1" dirty="0"/>
              <a:t> </a:t>
            </a:r>
            <a:r>
              <a:rPr lang="ko-KR" altLang="en-US" sz="1800" b="1" dirty="0"/>
              <a:t>가이드라인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대회운영요원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BFDA88E-18B8-4EA9-8C5A-1F3D7FCDA3CD}"/>
              </a:ext>
            </a:extLst>
          </p:cNvPr>
          <p:cNvSpPr/>
          <p:nvPr/>
        </p:nvSpPr>
        <p:spPr>
          <a:xfrm>
            <a:off x="523513" y="2546447"/>
            <a:ext cx="1117119" cy="810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유증상자</a:t>
            </a:r>
            <a:endParaRPr lang="en-US" altLang="ko-KR" sz="1400" dirty="0"/>
          </a:p>
          <a:p>
            <a:pPr algn="ctr"/>
            <a:r>
              <a:rPr lang="ko-KR" altLang="en-US" sz="1400" dirty="0"/>
              <a:t>격리해제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5C656D2-AED4-431B-A48C-CBDC020A0BF7}"/>
              </a:ext>
            </a:extLst>
          </p:cNvPr>
          <p:cNvSpPr/>
          <p:nvPr/>
        </p:nvSpPr>
        <p:spPr>
          <a:xfrm>
            <a:off x="4239568" y="2575479"/>
            <a:ext cx="1575554" cy="781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진단검사</a:t>
            </a:r>
          </a:p>
        </p:txBody>
      </p:sp>
      <p:sp>
        <p:nvSpPr>
          <p:cNvPr id="4" name="순서도: 준비 3">
            <a:extLst>
              <a:ext uri="{FF2B5EF4-FFF2-40B4-BE49-F238E27FC236}">
                <a16:creationId xmlns:a16="http://schemas.microsoft.com/office/drawing/2014/main" id="{84C0C443-1059-4E64-A38E-830A5ADA511C}"/>
              </a:ext>
            </a:extLst>
          </p:cNvPr>
          <p:cNvSpPr/>
          <p:nvPr/>
        </p:nvSpPr>
        <p:spPr>
          <a:xfrm>
            <a:off x="4079774" y="1340768"/>
            <a:ext cx="1665318" cy="864095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유증상자</a:t>
            </a:r>
            <a:endParaRPr lang="en-US" altLang="ko-KR" sz="1600" dirty="0"/>
          </a:p>
          <a:p>
            <a:pPr algn="ctr"/>
            <a:r>
              <a:rPr lang="ko-KR" altLang="en-US" sz="1600" dirty="0"/>
              <a:t>발생</a:t>
            </a:r>
          </a:p>
        </p:txBody>
      </p:sp>
      <p:sp>
        <p:nvSpPr>
          <p:cNvPr id="9" name="순서도: 준비 8">
            <a:extLst>
              <a:ext uri="{FF2B5EF4-FFF2-40B4-BE49-F238E27FC236}">
                <a16:creationId xmlns:a16="http://schemas.microsoft.com/office/drawing/2014/main" id="{850467F1-6488-4EC6-944D-388B0065B03C}"/>
              </a:ext>
            </a:extLst>
          </p:cNvPr>
          <p:cNvSpPr/>
          <p:nvPr/>
        </p:nvSpPr>
        <p:spPr>
          <a:xfrm>
            <a:off x="4275077" y="3739168"/>
            <a:ext cx="1545301" cy="864095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양성</a:t>
            </a:r>
            <a:endParaRPr lang="en-US" altLang="ko-KR" dirty="0"/>
          </a:p>
          <a:p>
            <a:pPr algn="ctr"/>
            <a:r>
              <a:rPr lang="ko-KR" altLang="en-US" dirty="0"/>
              <a:t>판정</a:t>
            </a:r>
          </a:p>
        </p:txBody>
      </p:sp>
      <p:sp>
        <p:nvSpPr>
          <p:cNvPr id="10" name="순서도: 준비 9">
            <a:extLst>
              <a:ext uri="{FF2B5EF4-FFF2-40B4-BE49-F238E27FC236}">
                <a16:creationId xmlns:a16="http://schemas.microsoft.com/office/drawing/2014/main" id="{0528B3A9-F3C3-4EAA-9694-50078774F26C}"/>
              </a:ext>
            </a:extLst>
          </p:cNvPr>
          <p:cNvSpPr/>
          <p:nvPr/>
        </p:nvSpPr>
        <p:spPr>
          <a:xfrm>
            <a:off x="2131440" y="2546447"/>
            <a:ext cx="1392874" cy="864095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음성</a:t>
            </a:r>
            <a:endParaRPr lang="en-US" altLang="ko-KR" dirty="0"/>
          </a:p>
          <a:p>
            <a:pPr algn="ctr"/>
            <a:r>
              <a:rPr lang="ko-KR" altLang="en-US" dirty="0"/>
              <a:t>판정</a:t>
            </a: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FB4A66B2-D778-46D6-844B-2084C6987A97}"/>
              </a:ext>
            </a:extLst>
          </p:cNvPr>
          <p:cNvCxnSpPr/>
          <p:nvPr/>
        </p:nvCxnSpPr>
        <p:spPr>
          <a:xfrm>
            <a:off x="4953000" y="2233895"/>
            <a:ext cx="0" cy="341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D8A78718-E966-44A1-A4AF-F1F634CB7039}"/>
              </a:ext>
            </a:extLst>
          </p:cNvPr>
          <p:cNvCxnSpPr/>
          <p:nvPr/>
        </p:nvCxnSpPr>
        <p:spPr>
          <a:xfrm>
            <a:off x="4961791" y="3400074"/>
            <a:ext cx="0" cy="3732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표 14">
            <a:extLst>
              <a:ext uri="{FF2B5EF4-FFF2-40B4-BE49-F238E27FC236}">
                <a16:creationId xmlns:a16="http://schemas.microsoft.com/office/drawing/2014/main" id="{61DD1428-773E-47C1-A28E-7ABDA8AAA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517201"/>
              </p:ext>
            </p:extLst>
          </p:nvPr>
        </p:nvGraphicFramePr>
        <p:xfrm>
          <a:off x="531533" y="4923312"/>
          <a:ext cx="9032387" cy="1173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2387">
                  <a:extLst>
                    <a:ext uri="{9D8B030D-6E8A-4147-A177-3AD203B41FA5}">
                      <a16:colId xmlns:a16="http://schemas.microsoft.com/office/drawing/2014/main" val="2532422079"/>
                    </a:ext>
                  </a:extLst>
                </a:gridCol>
              </a:tblGrid>
              <a:tr h="117399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*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확진자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판정 후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접촉자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분류 기준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접촉자는 시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군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구 보건소 및 시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도 즉각 대응팀에 역학조사를 통해 확정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접촉자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범위는 시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도</a:t>
                      </a:r>
                      <a:r>
                        <a:rPr lang="ko-KR" altLang="en-US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즉각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대응팀이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확진 환자의 증상 및 마스크 착용 여부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노출 상황 및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시기등을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   고려하여 결정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확진 환자와 마지막 접촉일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14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일 이내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9436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6" name="잉크 15">
                <a:extLst>
                  <a:ext uri="{FF2B5EF4-FFF2-40B4-BE49-F238E27FC236}">
                    <a16:creationId xmlns:a16="http://schemas.microsoft.com/office/drawing/2014/main" id="{488D496F-089F-4A5B-A0F3-34036704BDF3}"/>
                  </a:ext>
                </a:extLst>
              </p14:cNvPr>
              <p14:cNvContentPartPr/>
              <p14:nvPr/>
            </p14:nvContentPartPr>
            <p14:xfrm>
              <a:off x="5539299" y="5512470"/>
              <a:ext cx="360" cy="360"/>
            </p14:xfrm>
          </p:contentPart>
        </mc:Choice>
        <mc:Fallback xmlns="">
          <p:pic>
            <p:nvPicPr>
              <p:cNvPr id="16" name="잉크 1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488D496F-089F-4A5B-A0F3-34036704BDF3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530299" y="550383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잉크 16">
                <a:extLst>
                  <a:ext uri="{FF2B5EF4-FFF2-40B4-BE49-F238E27FC236}">
                    <a16:creationId xmlns:a16="http://schemas.microsoft.com/office/drawing/2014/main" id="{C4E516D2-C8C8-491D-BFF6-1280E1B14B32}"/>
                  </a:ext>
                </a:extLst>
              </p14:cNvPr>
              <p14:cNvContentPartPr/>
              <p14:nvPr/>
            </p14:nvContentPartPr>
            <p14:xfrm>
              <a:off x="5201979" y="5565750"/>
              <a:ext cx="360" cy="360"/>
            </p14:xfrm>
          </p:contentPart>
        </mc:Choice>
        <mc:Fallback xmlns="">
          <p:pic>
            <p:nvPicPr>
              <p:cNvPr id="17" name="잉크 1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4E516D2-C8C8-491D-BFF6-1280E1B14B32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193339" y="55571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잉크 17">
                <a:extLst>
                  <a:ext uri="{FF2B5EF4-FFF2-40B4-BE49-F238E27FC236}">
                    <a16:creationId xmlns:a16="http://schemas.microsoft.com/office/drawing/2014/main" id="{5F20AA66-62B3-4F2E-BE5B-5D76F660E37E}"/>
                  </a:ext>
                </a:extLst>
              </p14:cNvPr>
              <p14:cNvContentPartPr/>
              <p14:nvPr/>
            </p14:nvContentPartPr>
            <p14:xfrm>
              <a:off x="5272899" y="5317350"/>
              <a:ext cx="360" cy="360"/>
            </p14:xfrm>
          </p:contentPart>
        </mc:Choice>
        <mc:Fallback xmlns="">
          <p:pic>
            <p:nvPicPr>
              <p:cNvPr id="18" name="잉크 17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F20AA66-62B3-4F2E-BE5B-5D76F660E37E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263899" y="530835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" name="잉크 18">
                <a:extLst>
                  <a:ext uri="{FF2B5EF4-FFF2-40B4-BE49-F238E27FC236}">
                    <a16:creationId xmlns:a16="http://schemas.microsoft.com/office/drawing/2014/main" id="{66934A9B-D311-4C14-A0F9-52D2364E6CA2}"/>
                  </a:ext>
                </a:extLst>
              </p14:cNvPr>
              <p14:cNvContentPartPr/>
              <p14:nvPr/>
            </p14:nvContentPartPr>
            <p14:xfrm>
              <a:off x="3755139" y="5689950"/>
              <a:ext cx="360" cy="360"/>
            </p14:xfrm>
          </p:contentPart>
        </mc:Choice>
        <mc:Fallback xmlns="">
          <p:pic>
            <p:nvPicPr>
              <p:cNvPr id="19" name="잉크 1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66934A9B-D311-4C14-A0F9-52D2364E6CA2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746139" y="56813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잉크 19">
                <a:extLst>
                  <a:ext uri="{FF2B5EF4-FFF2-40B4-BE49-F238E27FC236}">
                    <a16:creationId xmlns:a16="http://schemas.microsoft.com/office/drawing/2014/main" id="{974C1328-17C3-4695-904A-C19350893814}"/>
                  </a:ext>
                </a:extLst>
              </p14:cNvPr>
              <p14:cNvContentPartPr/>
              <p14:nvPr/>
            </p14:nvContentPartPr>
            <p14:xfrm>
              <a:off x="2591979" y="5497710"/>
              <a:ext cx="360" cy="24120"/>
            </p14:xfrm>
          </p:contentPart>
        </mc:Choice>
        <mc:Fallback xmlns="">
          <p:pic>
            <p:nvPicPr>
              <p:cNvPr id="20" name="잉크 19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974C1328-17C3-4695-904A-C19350893814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582979" y="5488710"/>
                <a:ext cx="1800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잉크 20">
                <a:extLst>
                  <a:ext uri="{FF2B5EF4-FFF2-40B4-BE49-F238E27FC236}">
                    <a16:creationId xmlns:a16="http://schemas.microsoft.com/office/drawing/2014/main" id="{BD16D3D2-E624-42EF-8F39-ED130C2F7AAF}"/>
                  </a:ext>
                </a:extLst>
              </p14:cNvPr>
              <p14:cNvContentPartPr/>
              <p14:nvPr/>
            </p14:nvContentPartPr>
            <p14:xfrm>
              <a:off x="7021779" y="5654670"/>
              <a:ext cx="360" cy="360"/>
            </p14:xfrm>
          </p:contentPart>
        </mc:Choice>
        <mc:Fallback xmlns="">
          <p:pic>
            <p:nvPicPr>
              <p:cNvPr id="21" name="잉크 20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BD16D3D2-E624-42EF-8F39-ED130C2F7AA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13139" y="564603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잉크 21">
                <a:extLst>
                  <a:ext uri="{FF2B5EF4-FFF2-40B4-BE49-F238E27FC236}">
                    <a16:creationId xmlns:a16="http://schemas.microsoft.com/office/drawing/2014/main" id="{0866830B-9473-45ED-AD44-27EDBF2F0615}"/>
                  </a:ext>
                </a:extLst>
              </p14:cNvPr>
              <p14:cNvContentPartPr/>
              <p14:nvPr/>
            </p14:nvContentPartPr>
            <p14:xfrm>
              <a:off x="6844299" y="5734590"/>
              <a:ext cx="360" cy="360"/>
            </p14:xfrm>
          </p:contentPart>
        </mc:Choice>
        <mc:Fallback xmlns="">
          <p:pic>
            <p:nvPicPr>
              <p:cNvPr id="22" name="잉크 21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0866830B-9473-45ED-AD44-27EDBF2F0615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835659" y="572559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잉크 22">
                <a:extLst>
                  <a:ext uri="{FF2B5EF4-FFF2-40B4-BE49-F238E27FC236}">
                    <a16:creationId xmlns:a16="http://schemas.microsoft.com/office/drawing/2014/main" id="{9CA54141-959E-49CF-8D77-166D62B38EEB}"/>
                  </a:ext>
                </a:extLst>
              </p14:cNvPr>
              <p14:cNvContentPartPr/>
              <p14:nvPr/>
            </p14:nvContentPartPr>
            <p14:xfrm>
              <a:off x="1757499" y="4349670"/>
              <a:ext cx="360" cy="360"/>
            </p14:xfrm>
          </p:contentPart>
        </mc:Choice>
        <mc:Fallback xmlns="">
          <p:pic>
            <p:nvPicPr>
              <p:cNvPr id="23" name="잉크 2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9CA54141-959E-49CF-8D77-166D62B38EEB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48499" y="434067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" name="잉크 23">
                <a:extLst>
                  <a:ext uri="{FF2B5EF4-FFF2-40B4-BE49-F238E27FC236}">
                    <a16:creationId xmlns:a16="http://schemas.microsoft.com/office/drawing/2014/main" id="{589CD57A-6BE9-4A43-8C64-6FFFB87C1493}"/>
                  </a:ext>
                </a:extLst>
              </p14:cNvPr>
              <p14:cNvContentPartPr/>
              <p14:nvPr/>
            </p14:nvContentPartPr>
            <p14:xfrm>
              <a:off x="2467779" y="5707950"/>
              <a:ext cx="360" cy="360"/>
            </p14:xfrm>
          </p:contentPart>
        </mc:Choice>
        <mc:Fallback xmlns="">
          <p:pic>
            <p:nvPicPr>
              <p:cNvPr id="24" name="잉크 23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89CD57A-6BE9-4A43-8C64-6FFFB87C1493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459139" y="56993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5" name="잉크 24">
                <a:extLst>
                  <a:ext uri="{FF2B5EF4-FFF2-40B4-BE49-F238E27FC236}">
                    <a16:creationId xmlns:a16="http://schemas.microsoft.com/office/drawing/2014/main" id="{D5637237-8B34-4CD5-8856-6D2E8083842E}"/>
                  </a:ext>
                </a:extLst>
              </p14:cNvPr>
              <p14:cNvContentPartPr/>
              <p14:nvPr/>
            </p14:nvContentPartPr>
            <p14:xfrm>
              <a:off x="4500699" y="5979750"/>
              <a:ext cx="360" cy="3960"/>
            </p14:xfrm>
          </p:contentPart>
        </mc:Choice>
        <mc:Fallback xmlns="">
          <p:pic>
            <p:nvPicPr>
              <p:cNvPr id="25" name="잉크 2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D5637237-8B34-4CD5-8856-6D2E8083842E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4492059" y="5970750"/>
                <a:ext cx="1800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6" name="잉크 25">
                <a:extLst>
                  <a:ext uri="{FF2B5EF4-FFF2-40B4-BE49-F238E27FC236}">
                    <a16:creationId xmlns:a16="http://schemas.microsoft.com/office/drawing/2014/main" id="{C5FDAACC-AB3E-4BA7-AFB1-B8870420DFF8}"/>
                  </a:ext>
                </a:extLst>
              </p14:cNvPr>
              <p14:cNvContentPartPr/>
              <p14:nvPr/>
            </p14:nvContentPartPr>
            <p14:xfrm>
              <a:off x="6187299" y="5557110"/>
              <a:ext cx="360" cy="360"/>
            </p14:xfrm>
          </p:contentPart>
        </mc:Choice>
        <mc:Fallback xmlns="">
          <p:pic>
            <p:nvPicPr>
              <p:cNvPr id="26" name="잉크 2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5FDAACC-AB3E-4BA7-AFB1-B8870420DFF8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178299" y="5548110"/>
                <a:ext cx="18000" cy="1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28" name="표 14">
            <a:extLst>
              <a:ext uri="{FF2B5EF4-FFF2-40B4-BE49-F238E27FC236}">
                <a16:creationId xmlns:a16="http://schemas.microsoft.com/office/drawing/2014/main" id="{068AF6DD-8DB7-4EEF-BD61-FAFBDE313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970590"/>
              </p:ext>
            </p:extLst>
          </p:nvPr>
        </p:nvGraphicFramePr>
        <p:xfrm>
          <a:off x="6310634" y="1385400"/>
          <a:ext cx="3112752" cy="537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2752">
                  <a:extLst>
                    <a:ext uri="{9D8B030D-6E8A-4147-A177-3AD203B41FA5}">
                      <a16:colId xmlns:a16="http://schemas.microsoft.com/office/drawing/2014/main" val="2532422079"/>
                    </a:ext>
                  </a:extLst>
                </a:gridCol>
              </a:tblGrid>
              <a:tr h="531432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유증상자 격리 조치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예비조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대체 배정</a:t>
                      </a:r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9436"/>
                  </a:ext>
                </a:extLst>
              </a:tr>
            </a:tbl>
          </a:graphicData>
        </a:graphic>
      </p:graphicFrame>
      <p:graphicFrame>
        <p:nvGraphicFramePr>
          <p:cNvPr id="27" name="표 14">
            <a:extLst>
              <a:ext uri="{FF2B5EF4-FFF2-40B4-BE49-F238E27FC236}">
                <a16:creationId xmlns:a16="http://schemas.microsoft.com/office/drawing/2014/main" id="{DF7C66EA-D69E-4FCF-B69C-31BF54967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743336"/>
              </p:ext>
            </p:extLst>
          </p:nvPr>
        </p:nvGraphicFramePr>
        <p:xfrm>
          <a:off x="6187299" y="3392123"/>
          <a:ext cx="3236088" cy="1287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088">
                  <a:extLst>
                    <a:ext uri="{9D8B030D-6E8A-4147-A177-3AD203B41FA5}">
                      <a16:colId xmlns:a16="http://schemas.microsoft.com/office/drawing/2014/main" val="2532422079"/>
                    </a:ext>
                  </a:extLst>
                </a:gridCol>
              </a:tblGrid>
              <a:tr h="1287546">
                <a:tc>
                  <a:txBody>
                    <a:bodyPr/>
                    <a:lstStyle/>
                    <a:p>
                      <a:pPr marL="228600" indent="-228600" latinLnBrk="1">
                        <a:buAutoNum type="arabicPeriod"/>
                      </a:pP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대회운영 정상 진행원칙</a:t>
                      </a: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2. 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단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역학조사관의 조사결과 접촉자의 범위가 대회운영상에 차질이 있을 것으로 판단될 시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협회는 경기 순연 등의 조치 검토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9436"/>
                  </a:ext>
                </a:extLst>
              </a:tr>
            </a:tbl>
          </a:graphicData>
        </a:graphic>
      </p:graphicFrame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AC9B153C-42DB-44E3-8BB3-59AC2EDB28BB}"/>
              </a:ext>
            </a:extLst>
          </p:cNvPr>
          <p:cNvCxnSpPr/>
          <p:nvPr/>
        </p:nvCxnSpPr>
        <p:spPr>
          <a:xfrm flipH="1">
            <a:off x="3524314" y="2924944"/>
            <a:ext cx="7152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2CF8F20B-394E-439D-B20C-3E61752FC090}"/>
              </a:ext>
            </a:extLst>
          </p:cNvPr>
          <p:cNvCxnSpPr/>
          <p:nvPr/>
        </p:nvCxnSpPr>
        <p:spPr>
          <a:xfrm>
            <a:off x="1640632" y="2996952"/>
            <a:ext cx="4908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07D941F0-7631-4EF9-9CD2-9AAFC9111ED6}"/>
              </a:ext>
            </a:extLst>
          </p:cNvPr>
          <p:cNvCxnSpPr/>
          <p:nvPr/>
        </p:nvCxnSpPr>
        <p:spPr>
          <a:xfrm>
            <a:off x="5745092" y="1772816"/>
            <a:ext cx="5655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BEE8918A-5C69-4F86-B144-B345AA4A2729}"/>
              </a:ext>
            </a:extLst>
          </p:cNvPr>
          <p:cNvCxnSpPr/>
          <p:nvPr/>
        </p:nvCxnSpPr>
        <p:spPr>
          <a:xfrm>
            <a:off x="5815122" y="4149080"/>
            <a:ext cx="3721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910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FCB6D6-3410-4C4C-8857-B6CC95E3EB53}"/>
              </a:ext>
            </a:extLst>
          </p:cNvPr>
          <p:cNvSpPr txBox="1"/>
          <p:nvPr/>
        </p:nvSpPr>
        <p:spPr>
          <a:xfrm>
            <a:off x="178638" y="703556"/>
            <a:ext cx="9512020" cy="5538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3)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대회운영요원관련 기타 인원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협회직원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팀관계자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+mn-lt"/>
                <a:ea typeface="+mn-ea"/>
              </a:rPr>
              <a:t>미디어 등</a:t>
            </a: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)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rgbClr val="FF0000"/>
                </a:solidFill>
                <a:latin typeface="+mn-lt"/>
                <a:ea typeface="+mn-ea"/>
              </a:rPr>
              <a:t>  </a:t>
            </a:r>
            <a:r>
              <a:rPr lang="en-US" altLang="ko-KR" sz="1400" dirty="0"/>
              <a:t>※ </a:t>
            </a:r>
            <a:r>
              <a:rPr lang="ko-KR" altLang="en-US" sz="1400" dirty="0"/>
              <a:t>경기운영관계자는 선수단과의 불필요한 </a:t>
            </a:r>
            <a:br>
              <a:rPr lang="en-US" altLang="ko-KR" sz="1400" dirty="0"/>
            </a:br>
            <a:r>
              <a:rPr lang="en-US" altLang="ko-KR" sz="1400" dirty="0"/>
              <a:t>     </a:t>
            </a:r>
            <a:r>
              <a:rPr lang="ko-KR" altLang="en-US" sz="1400" dirty="0"/>
              <a:t>접촉 최소화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en-US" altLang="ko-KR" sz="16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8D30AC0-D58F-4E87-BEBA-AE4F38BF41CE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">
            <a:extLst>
              <a:ext uri="{FF2B5EF4-FFF2-40B4-BE49-F238E27FC236}">
                <a16:creationId xmlns:a16="http://schemas.microsoft.com/office/drawing/2014/main" id="{487CD9FF-59CD-4E0C-B00B-35330D1D7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142875"/>
            <a:ext cx="72583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b="1" dirty="0"/>
              <a:t>3. </a:t>
            </a:r>
            <a:r>
              <a:rPr lang="ko-KR" altLang="en-US" sz="1800" b="1" dirty="0"/>
              <a:t>대회기간 중  기본</a:t>
            </a:r>
            <a:r>
              <a:rPr lang="en-US" altLang="ko-KR" sz="1800" b="1" dirty="0"/>
              <a:t> </a:t>
            </a:r>
            <a:r>
              <a:rPr lang="ko-KR" altLang="en-US" sz="1800" b="1" dirty="0"/>
              <a:t>가이드라인 </a:t>
            </a:r>
            <a:r>
              <a:rPr lang="en-US" altLang="ko-KR" sz="1800" b="1" dirty="0"/>
              <a:t>/ </a:t>
            </a:r>
            <a:r>
              <a:rPr lang="ko-KR" altLang="en-US" sz="1800" b="1" dirty="0"/>
              <a:t>팀관계자</a:t>
            </a:r>
            <a:r>
              <a:rPr lang="en-US" altLang="ko-KR" sz="1800" b="1" dirty="0"/>
              <a:t>, </a:t>
            </a:r>
            <a:r>
              <a:rPr lang="ko-KR" altLang="en-US" sz="1800" b="1" dirty="0"/>
              <a:t>미디어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BFDA88E-18B8-4EA9-8C5A-1F3D7FCDA3CD}"/>
              </a:ext>
            </a:extLst>
          </p:cNvPr>
          <p:cNvSpPr/>
          <p:nvPr/>
        </p:nvSpPr>
        <p:spPr>
          <a:xfrm>
            <a:off x="523513" y="2546447"/>
            <a:ext cx="1117119" cy="810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유증상자</a:t>
            </a:r>
            <a:endParaRPr lang="en-US" altLang="ko-KR" sz="1400" dirty="0"/>
          </a:p>
          <a:p>
            <a:pPr algn="ctr"/>
            <a:r>
              <a:rPr lang="ko-KR" altLang="en-US" sz="1400" dirty="0"/>
              <a:t>격리해제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5C656D2-AED4-431B-A48C-CBDC020A0BF7}"/>
              </a:ext>
            </a:extLst>
          </p:cNvPr>
          <p:cNvSpPr/>
          <p:nvPr/>
        </p:nvSpPr>
        <p:spPr>
          <a:xfrm>
            <a:off x="4239568" y="2575479"/>
            <a:ext cx="1575554" cy="781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진단검사</a:t>
            </a:r>
          </a:p>
        </p:txBody>
      </p:sp>
      <p:sp>
        <p:nvSpPr>
          <p:cNvPr id="4" name="순서도: 준비 3">
            <a:extLst>
              <a:ext uri="{FF2B5EF4-FFF2-40B4-BE49-F238E27FC236}">
                <a16:creationId xmlns:a16="http://schemas.microsoft.com/office/drawing/2014/main" id="{84C0C443-1059-4E64-A38E-830A5ADA511C}"/>
              </a:ext>
            </a:extLst>
          </p:cNvPr>
          <p:cNvSpPr/>
          <p:nvPr/>
        </p:nvSpPr>
        <p:spPr>
          <a:xfrm>
            <a:off x="4079774" y="1340768"/>
            <a:ext cx="1665318" cy="864095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유증상자</a:t>
            </a:r>
            <a:endParaRPr lang="en-US" altLang="ko-KR" sz="1600" dirty="0"/>
          </a:p>
          <a:p>
            <a:pPr algn="ctr"/>
            <a:r>
              <a:rPr lang="ko-KR" altLang="en-US" sz="1600" dirty="0"/>
              <a:t>발생</a:t>
            </a:r>
          </a:p>
        </p:txBody>
      </p:sp>
      <p:sp>
        <p:nvSpPr>
          <p:cNvPr id="9" name="순서도: 준비 8">
            <a:extLst>
              <a:ext uri="{FF2B5EF4-FFF2-40B4-BE49-F238E27FC236}">
                <a16:creationId xmlns:a16="http://schemas.microsoft.com/office/drawing/2014/main" id="{850467F1-6488-4EC6-944D-388B0065B03C}"/>
              </a:ext>
            </a:extLst>
          </p:cNvPr>
          <p:cNvSpPr/>
          <p:nvPr/>
        </p:nvSpPr>
        <p:spPr>
          <a:xfrm>
            <a:off x="4160919" y="3739168"/>
            <a:ext cx="1659460" cy="864095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양성</a:t>
            </a:r>
            <a:endParaRPr lang="en-US" altLang="ko-KR" dirty="0"/>
          </a:p>
          <a:p>
            <a:pPr algn="ctr"/>
            <a:r>
              <a:rPr lang="ko-KR" altLang="en-US" dirty="0"/>
              <a:t>판정</a:t>
            </a:r>
          </a:p>
        </p:txBody>
      </p:sp>
      <p:sp>
        <p:nvSpPr>
          <p:cNvPr id="10" name="순서도: 준비 9">
            <a:extLst>
              <a:ext uri="{FF2B5EF4-FFF2-40B4-BE49-F238E27FC236}">
                <a16:creationId xmlns:a16="http://schemas.microsoft.com/office/drawing/2014/main" id="{0528B3A9-F3C3-4EAA-9694-50078774F26C}"/>
              </a:ext>
            </a:extLst>
          </p:cNvPr>
          <p:cNvSpPr/>
          <p:nvPr/>
        </p:nvSpPr>
        <p:spPr>
          <a:xfrm>
            <a:off x="2131440" y="2546447"/>
            <a:ext cx="1392874" cy="864095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음성</a:t>
            </a:r>
            <a:endParaRPr lang="en-US" altLang="ko-KR" dirty="0"/>
          </a:p>
          <a:p>
            <a:pPr algn="ctr"/>
            <a:r>
              <a:rPr lang="ko-KR" altLang="en-US" dirty="0"/>
              <a:t>판정</a:t>
            </a: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FB4A66B2-D778-46D6-844B-2084C6987A97}"/>
              </a:ext>
            </a:extLst>
          </p:cNvPr>
          <p:cNvCxnSpPr/>
          <p:nvPr/>
        </p:nvCxnSpPr>
        <p:spPr>
          <a:xfrm>
            <a:off x="4953000" y="2233895"/>
            <a:ext cx="0" cy="341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D8A78718-E966-44A1-A4AF-F1F634CB7039}"/>
              </a:ext>
            </a:extLst>
          </p:cNvPr>
          <p:cNvCxnSpPr/>
          <p:nvPr/>
        </p:nvCxnSpPr>
        <p:spPr>
          <a:xfrm>
            <a:off x="4961791" y="3400074"/>
            <a:ext cx="0" cy="3732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표 14">
            <a:extLst>
              <a:ext uri="{FF2B5EF4-FFF2-40B4-BE49-F238E27FC236}">
                <a16:creationId xmlns:a16="http://schemas.microsoft.com/office/drawing/2014/main" id="{61DD1428-773E-47C1-A28E-7ABDA8AAA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127940"/>
              </p:ext>
            </p:extLst>
          </p:nvPr>
        </p:nvGraphicFramePr>
        <p:xfrm>
          <a:off x="531533" y="4923312"/>
          <a:ext cx="9032387" cy="1219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2387">
                  <a:extLst>
                    <a:ext uri="{9D8B030D-6E8A-4147-A177-3AD203B41FA5}">
                      <a16:colId xmlns:a16="http://schemas.microsoft.com/office/drawing/2014/main" val="2532422079"/>
                    </a:ext>
                  </a:extLst>
                </a:gridCol>
              </a:tblGrid>
              <a:tr h="1219467">
                <a:tc>
                  <a:txBody>
                    <a:bodyPr/>
                    <a:lstStyle/>
                    <a:p>
                      <a:pPr marL="0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*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확진자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판정 후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접촉자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분류 기준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463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63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〔 〕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접촉자는 시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군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구 보건소 및 시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도 즉각 대응팀에 역학조사를 통해 확정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접촉자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범위는 시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도 즉각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대응팀이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확진 환자의 증상 및 마스크 착용 여부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노출 상황 및 </a:t>
                      </a:r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시기등을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    고려하여 결정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확진 환자와 마지막 접촉일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14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일 이내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9436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6" name="잉크 15">
                <a:extLst>
                  <a:ext uri="{FF2B5EF4-FFF2-40B4-BE49-F238E27FC236}">
                    <a16:creationId xmlns:a16="http://schemas.microsoft.com/office/drawing/2014/main" id="{488D496F-089F-4A5B-A0F3-34036704BDF3}"/>
                  </a:ext>
                </a:extLst>
              </p14:cNvPr>
              <p14:cNvContentPartPr/>
              <p14:nvPr/>
            </p14:nvContentPartPr>
            <p14:xfrm>
              <a:off x="5539299" y="5512470"/>
              <a:ext cx="360" cy="360"/>
            </p14:xfrm>
          </p:contentPart>
        </mc:Choice>
        <mc:Fallback xmlns="">
          <p:pic>
            <p:nvPicPr>
              <p:cNvPr id="16" name="잉크 1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488D496F-089F-4A5B-A0F3-34036704BDF3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530299" y="550383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잉크 16">
                <a:extLst>
                  <a:ext uri="{FF2B5EF4-FFF2-40B4-BE49-F238E27FC236}">
                    <a16:creationId xmlns:a16="http://schemas.microsoft.com/office/drawing/2014/main" id="{C4E516D2-C8C8-491D-BFF6-1280E1B14B32}"/>
                  </a:ext>
                </a:extLst>
              </p14:cNvPr>
              <p14:cNvContentPartPr/>
              <p14:nvPr/>
            </p14:nvContentPartPr>
            <p14:xfrm>
              <a:off x="5201979" y="5565750"/>
              <a:ext cx="360" cy="360"/>
            </p14:xfrm>
          </p:contentPart>
        </mc:Choice>
        <mc:Fallback xmlns="">
          <p:pic>
            <p:nvPicPr>
              <p:cNvPr id="17" name="잉크 1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4E516D2-C8C8-491D-BFF6-1280E1B14B32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193339" y="55571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잉크 17">
                <a:extLst>
                  <a:ext uri="{FF2B5EF4-FFF2-40B4-BE49-F238E27FC236}">
                    <a16:creationId xmlns:a16="http://schemas.microsoft.com/office/drawing/2014/main" id="{5F20AA66-62B3-4F2E-BE5B-5D76F660E37E}"/>
                  </a:ext>
                </a:extLst>
              </p14:cNvPr>
              <p14:cNvContentPartPr/>
              <p14:nvPr/>
            </p14:nvContentPartPr>
            <p14:xfrm>
              <a:off x="5272899" y="5317350"/>
              <a:ext cx="360" cy="360"/>
            </p14:xfrm>
          </p:contentPart>
        </mc:Choice>
        <mc:Fallback xmlns="">
          <p:pic>
            <p:nvPicPr>
              <p:cNvPr id="18" name="잉크 17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F20AA66-62B3-4F2E-BE5B-5D76F660E37E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263899" y="530835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" name="잉크 18">
                <a:extLst>
                  <a:ext uri="{FF2B5EF4-FFF2-40B4-BE49-F238E27FC236}">
                    <a16:creationId xmlns:a16="http://schemas.microsoft.com/office/drawing/2014/main" id="{66934A9B-D311-4C14-A0F9-52D2364E6CA2}"/>
                  </a:ext>
                </a:extLst>
              </p14:cNvPr>
              <p14:cNvContentPartPr/>
              <p14:nvPr/>
            </p14:nvContentPartPr>
            <p14:xfrm>
              <a:off x="3755139" y="5689950"/>
              <a:ext cx="360" cy="360"/>
            </p14:xfrm>
          </p:contentPart>
        </mc:Choice>
        <mc:Fallback xmlns="">
          <p:pic>
            <p:nvPicPr>
              <p:cNvPr id="19" name="잉크 1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66934A9B-D311-4C14-A0F9-52D2364E6CA2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746139" y="56813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잉크 19">
                <a:extLst>
                  <a:ext uri="{FF2B5EF4-FFF2-40B4-BE49-F238E27FC236}">
                    <a16:creationId xmlns:a16="http://schemas.microsoft.com/office/drawing/2014/main" id="{974C1328-17C3-4695-904A-C19350893814}"/>
                  </a:ext>
                </a:extLst>
              </p14:cNvPr>
              <p14:cNvContentPartPr/>
              <p14:nvPr/>
            </p14:nvContentPartPr>
            <p14:xfrm>
              <a:off x="2591979" y="5497710"/>
              <a:ext cx="360" cy="24120"/>
            </p14:xfrm>
          </p:contentPart>
        </mc:Choice>
        <mc:Fallback xmlns="">
          <p:pic>
            <p:nvPicPr>
              <p:cNvPr id="20" name="잉크 19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974C1328-17C3-4695-904A-C19350893814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582979" y="5488710"/>
                <a:ext cx="1800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잉크 20">
                <a:extLst>
                  <a:ext uri="{FF2B5EF4-FFF2-40B4-BE49-F238E27FC236}">
                    <a16:creationId xmlns:a16="http://schemas.microsoft.com/office/drawing/2014/main" id="{BD16D3D2-E624-42EF-8F39-ED130C2F7AAF}"/>
                  </a:ext>
                </a:extLst>
              </p14:cNvPr>
              <p14:cNvContentPartPr/>
              <p14:nvPr/>
            </p14:nvContentPartPr>
            <p14:xfrm>
              <a:off x="7021779" y="5654670"/>
              <a:ext cx="360" cy="360"/>
            </p14:xfrm>
          </p:contentPart>
        </mc:Choice>
        <mc:Fallback xmlns="">
          <p:pic>
            <p:nvPicPr>
              <p:cNvPr id="21" name="잉크 20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BD16D3D2-E624-42EF-8F39-ED130C2F7AA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13139" y="564603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잉크 21">
                <a:extLst>
                  <a:ext uri="{FF2B5EF4-FFF2-40B4-BE49-F238E27FC236}">
                    <a16:creationId xmlns:a16="http://schemas.microsoft.com/office/drawing/2014/main" id="{0866830B-9473-45ED-AD44-27EDBF2F0615}"/>
                  </a:ext>
                </a:extLst>
              </p14:cNvPr>
              <p14:cNvContentPartPr/>
              <p14:nvPr/>
            </p14:nvContentPartPr>
            <p14:xfrm>
              <a:off x="6844299" y="5734590"/>
              <a:ext cx="360" cy="360"/>
            </p14:xfrm>
          </p:contentPart>
        </mc:Choice>
        <mc:Fallback xmlns="">
          <p:pic>
            <p:nvPicPr>
              <p:cNvPr id="22" name="잉크 21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0866830B-9473-45ED-AD44-27EDBF2F0615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835659" y="572559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잉크 22">
                <a:extLst>
                  <a:ext uri="{FF2B5EF4-FFF2-40B4-BE49-F238E27FC236}">
                    <a16:creationId xmlns:a16="http://schemas.microsoft.com/office/drawing/2014/main" id="{9CA54141-959E-49CF-8D77-166D62B38EEB}"/>
                  </a:ext>
                </a:extLst>
              </p14:cNvPr>
              <p14:cNvContentPartPr/>
              <p14:nvPr/>
            </p14:nvContentPartPr>
            <p14:xfrm>
              <a:off x="1757499" y="4349670"/>
              <a:ext cx="360" cy="360"/>
            </p14:xfrm>
          </p:contentPart>
        </mc:Choice>
        <mc:Fallback xmlns="">
          <p:pic>
            <p:nvPicPr>
              <p:cNvPr id="23" name="잉크 2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9CA54141-959E-49CF-8D77-166D62B38EEB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48499" y="434067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" name="잉크 23">
                <a:extLst>
                  <a:ext uri="{FF2B5EF4-FFF2-40B4-BE49-F238E27FC236}">
                    <a16:creationId xmlns:a16="http://schemas.microsoft.com/office/drawing/2014/main" id="{589CD57A-6BE9-4A43-8C64-6FFFB87C1493}"/>
                  </a:ext>
                </a:extLst>
              </p14:cNvPr>
              <p14:cNvContentPartPr/>
              <p14:nvPr/>
            </p14:nvContentPartPr>
            <p14:xfrm>
              <a:off x="2467779" y="5707950"/>
              <a:ext cx="360" cy="360"/>
            </p14:xfrm>
          </p:contentPart>
        </mc:Choice>
        <mc:Fallback xmlns="">
          <p:pic>
            <p:nvPicPr>
              <p:cNvPr id="24" name="잉크 23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89CD57A-6BE9-4A43-8C64-6FFFB87C1493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459139" y="56993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5" name="잉크 24">
                <a:extLst>
                  <a:ext uri="{FF2B5EF4-FFF2-40B4-BE49-F238E27FC236}">
                    <a16:creationId xmlns:a16="http://schemas.microsoft.com/office/drawing/2014/main" id="{D5637237-8B34-4CD5-8856-6D2E8083842E}"/>
                  </a:ext>
                </a:extLst>
              </p14:cNvPr>
              <p14:cNvContentPartPr/>
              <p14:nvPr/>
            </p14:nvContentPartPr>
            <p14:xfrm>
              <a:off x="4500699" y="5979750"/>
              <a:ext cx="360" cy="3960"/>
            </p14:xfrm>
          </p:contentPart>
        </mc:Choice>
        <mc:Fallback xmlns="">
          <p:pic>
            <p:nvPicPr>
              <p:cNvPr id="25" name="잉크 2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D5637237-8B34-4CD5-8856-6D2E8083842E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4492059" y="5970750"/>
                <a:ext cx="1800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6" name="잉크 25">
                <a:extLst>
                  <a:ext uri="{FF2B5EF4-FFF2-40B4-BE49-F238E27FC236}">
                    <a16:creationId xmlns:a16="http://schemas.microsoft.com/office/drawing/2014/main" id="{C5FDAACC-AB3E-4BA7-AFB1-B8870420DFF8}"/>
                  </a:ext>
                </a:extLst>
              </p14:cNvPr>
              <p14:cNvContentPartPr/>
              <p14:nvPr/>
            </p14:nvContentPartPr>
            <p14:xfrm>
              <a:off x="6187299" y="5557110"/>
              <a:ext cx="360" cy="360"/>
            </p14:xfrm>
          </p:contentPart>
        </mc:Choice>
        <mc:Fallback xmlns="">
          <p:pic>
            <p:nvPicPr>
              <p:cNvPr id="26" name="잉크 2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5FDAACC-AB3E-4BA7-AFB1-B8870420DFF8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178299" y="5548110"/>
                <a:ext cx="18000" cy="1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28" name="표 14">
            <a:extLst>
              <a:ext uri="{FF2B5EF4-FFF2-40B4-BE49-F238E27FC236}">
                <a16:creationId xmlns:a16="http://schemas.microsoft.com/office/drawing/2014/main" id="{068AF6DD-8DB7-4EEF-BD61-FAFBDE313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750070"/>
              </p:ext>
            </p:extLst>
          </p:nvPr>
        </p:nvGraphicFramePr>
        <p:xfrm>
          <a:off x="6310634" y="1509689"/>
          <a:ext cx="3034854" cy="314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4854">
                  <a:extLst>
                    <a:ext uri="{9D8B030D-6E8A-4147-A177-3AD203B41FA5}">
                      <a16:colId xmlns:a16="http://schemas.microsoft.com/office/drawing/2014/main" val="2532422079"/>
                    </a:ext>
                  </a:extLst>
                </a:gridCol>
              </a:tblGrid>
              <a:tr h="263127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유증상자 격리 조치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9436"/>
                  </a:ext>
                </a:extLst>
              </a:tr>
            </a:tbl>
          </a:graphicData>
        </a:graphic>
      </p:graphicFrame>
      <p:graphicFrame>
        <p:nvGraphicFramePr>
          <p:cNvPr id="27" name="표 14">
            <a:extLst>
              <a:ext uri="{FF2B5EF4-FFF2-40B4-BE49-F238E27FC236}">
                <a16:creationId xmlns:a16="http://schemas.microsoft.com/office/drawing/2014/main" id="{DF7C66EA-D69E-4FCF-B69C-31BF54967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633630"/>
              </p:ext>
            </p:extLst>
          </p:nvPr>
        </p:nvGraphicFramePr>
        <p:xfrm>
          <a:off x="6187299" y="3436513"/>
          <a:ext cx="3236088" cy="1287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088">
                  <a:extLst>
                    <a:ext uri="{9D8B030D-6E8A-4147-A177-3AD203B41FA5}">
                      <a16:colId xmlns:a16="http://schemas.microsoft.com/office/drawing/2014/main" val="2532422079"/>
                    </a:ext>
                  </a:extLst>
                </a:gridCol>
              </a:tblGrid>
              <a:tr h="1287546">
                <a:tc>
                  <a:txBody>
                    <a:bodyPr/>
                    <a:lstStyle/>
                    <a:p>
                      <a:pPr marL="228600" indent="-228600" latinLnBrk="1">
                        <a:buAutoNum type="arabicPeriod"/>
                      </a:pP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 latinLnBrk="1">
                        <a:buAutoNum type="arabicPeriod"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대회운영 정상 진행원칙</a:t>
                      </a: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2. 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단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역학조사관의 조사결과 접촉자의 범위가 대회운영상에 차질이 있을 것으로 판단될 시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협회는 경기 순연 등의 조치 검토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9436"/>
                  </a:ext>
                </a:extLst>
              </a:tr>
            </a:tbl>
          </a:graphicData>
        </a:graphic>
      </p:graphicFrame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AC9B153C-42DB-44E3-8BB3-59AC2EDB28BB}"/>
              </a:ext>
            </a:extLst>
          </p:cNvPr>
          <p:cNvCxnSpPr/>
          <p:nvPr/>
        </p:nvCxnSpPr>
        <p:spPr>
          <a:xfrm flipH="1">
            <a:off x="3524314" y="2924944"/>
            <a:ext cx="7152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2CF8F20B-394E-439D-B20C-3E61752FC090}"/>
              </a:ext>
            </a:extLst>
          </p:cNvPr>
          <p:cNvCxnSpPr/>
          <p:nvPr/>
        </p:nvCxnSpPr>
        <p:spPr>
          <a:xfrm>
            <a:off x="1640632" y="2996952"/>
            <a:ext cx="4908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07D941F0-7631-4EF9-9CD2-9AAFC9111ED6}"/>
              </a:ext>
            </a:extLst>
          </p:cNvPr>
          <p:cNvCxnSpPr/>
          <p:nvPr/>
        </p:nvCxnSpPr>
        <p:spPr>
          <a:xfrm>
            <a:off x="5745092" y="1772816"/>
            <a:ext cx="5655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93926B83-8E37-46A4-9E48-A6A22446D3D0}"/>
              </a:ext>
            </a:extLst>
          </p:cNvPr>
          <p:cNvCxnSpPr>
            <a:cxnSpLocks/>
          </p:cNvCxnSpPr>
          <p:nvPr/>
        </p:nvCxnSpPr>
        <p:spPr>
          <a:xfrm>
            <a:off x="5745092" y="4149080"/>
            <a:ext cx="4422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242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7AB60ED-0C6A-46F1-90FA-3880714763D5}"/>
              </a:ext>
            </a:extLst>
          </p:cNvPr>
          <p:cNvCxnSpPr/>
          <p:nvPr/>
        </p:nvCxnSpPr>
        <p:spPr>
          <a:xfrm flipV="1">
            <a:off x="0" y="571500"/>
            <a:ext cx="990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5" name="TextBox 7">
            <a:extLst>
              <a:ext uri="{FF2B5EF4-FFF2-40B4-BE49-F238E27FC236}">
                <a16:creationId xmlns:a16="http://schemas.microsoft.com/office/drawing/2014/main" id="{E7DC321A-2EA6-41A5-9F8E-C583D01EB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2875"/>
            <a:ext cx="7473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800" b="1" dirty="0"/>
              <a:t>4. </a:t>
            </a:r>
            <a:r>
              <a:rPr kumimoji="0" lang="ko-KR" altLang="en-US" sz="1800" b="1" dirty="0"/>
              <a:t>경기진행 </a:t>
            </a:r>
            <a:r>
              <a:rPr kumimoji="0" lang="en-US" altLang="ko-KR" sz="1800" b="1" dirty="0"/>
              <a:t>/ </a:t>
            </a:r>
            <a:r>
              <a:rPr lang="ko-KR" altLang="en-US" sz="1800" b="1" dirty="0"/>
              <a:t>사전공지</a:t>
            </a:r>
            <a:endParaRPr kumimoji="0" lang="ko-KR" altLang="en-US" sz="1800" b="1" dirty="0"/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13AAD97D-8657-4FB7-B43D-D475822224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290577"/>
              </p:ext>
            </p:extLst>
          </p:nvPr>
        </p:nvGraphicFramePr>
        <p:xfrm>
          <a:off x="273050" y="765174"/>
          <a:ext cx="9217024" cy="5162392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9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1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9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세부내용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 고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1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 개최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COVID-19 2.5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단계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시점까지는 대회개최 진행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lvl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대회 경기는 무관중으로 진행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개최 시도에서 취소요청시 대회 취소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lvl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사전 훈련중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확진자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발생시 대회참가 불가</a:t>
                      </a: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18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대회전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협조사항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대회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주전 자가진단 체크리스트 및 개인정보 제출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- AD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카드 발급자는 대회 참가신청자만 가능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ㅇ사전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신청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VIDEO 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*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비디오촬영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학교장의 책임하에 참여가능자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lvl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Daily card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신청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*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학교관계자 임원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 이내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경기장 입장 후 출입구에 제출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* 사전신청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VIDEO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촬영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* Daily card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신청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 대회상황실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일전 오후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시까지 시간준수 신청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6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생활안전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대회 기간 중 선수단 및 시민의 안전을 위해 활동 자제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경기 및 훈련 외 외부활동 최소화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발열자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발생시 즉시 대회 상황실에 회신 후 </a:t>
                      </a:r>
                      <a:b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격리조취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890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경기운영</a:t>
                      </a: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ㅇ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COVID-19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매뉴얼 및 경기진행 지침서 철저히 준수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ㅇ대회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전경기 무인 중계 진행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ㅇ경기장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일일 출입자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대회운영요원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당일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참가팀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및 다음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경기팀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대회경기장 시설담당자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비디오 촬영은 조별 경기팀만 촬영가능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3371" marR="63371" marT="17665" marB="17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112">
            <a:extLst>
              <a:ext uri="{FF2B5EF4-FFF2-40B4-BE49-F238E27FC236}">
                <a16:creationId xmlns:a16="http://schemas.microsoft.com/office/drawing/2014/main" id="{CD3944A9-4F70-4506-AE21-984BA86EF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657225"/>
            <a:ext cx="9906000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11607</TotalTime>
  <Words>2449</Words>
  <Application>Microsoft Office PowerPoint</Application>
  <PresentationFormat>A4 용지(210x297mm)</PresentationFormat>
  <Paragraphs>434</Paragraphs>
  <Slides>22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8" baseType="lpstr">
      <vt:lpstr>굴림</vt:lpstr>
      <vt:lpstr>맑은 고딕</vt:lpstr>
      <vt:lpstr>함초롬바탕</vt:lpstr>
      <vt:lpstr>Arial</vt:lpstr>
      <vt:lpstr>Wingdings</vt:lpstr>
      <vt:lpstr>Office 테마</vt:lpstr>
      <vt:lpstr>코로나19 대응 매뉴얼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KHF</dc:creator>
  <cp:lastModifiedBy>my</cp:lastModifiedBy>
  <cp:revision>761</cp:revision>
  <cp:lastPrinted>2021-05-27T01:09:47Z</cp:lastPrinted>
  <dcterms:created xsi:type="dcterms:W3CDTF">2010-03-21T22:58:08Z</dcterms:created>
  <dcterms:modified xsi:type="dcterms:W3CDTF">2021-06-08T05:39:34Z</dcterms:modified>
</cp:coreProperties>
</file>